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8" r:id="rId2"/>
    <p:sldId id="260" r:id="rId3"/>
    <p:sldId id="262" r:id="rId4"/>
    <p:sldId id="279" r:id="rId5"/>
    <p:sldId id="265" r:id="rId6"/>
    <p:sldId id="264" r:id="rId7"/>
    <p:sldId id="263" r:id="rId8"/>
    <p:sldId id="266" r:id="rId9"/>
    <p:sldId id="268" r:id="rId10"/>
    <p:sldId id="269" r:id="rId11"/>
    <p:sldId id="267" r:id="rId12"/>
    <p:sldId id="270" r:id="rId13"/>
    <p:sldId id="273" r:id="rId14"/>
    <p:sldId id="272" r:id="rId15"/>
    <p:sldId id="271" r:id="rId16"/>
    <p:sldId id="280" r:id="rId17"/>
    <p:sldId id="275" r:id="rId18"/>
    <p:sldId id="274" r:id="rId19"/>
    <p:sldId id="276" r:id="rId20"/>
    <p:sldId id="277" r:id="rId21"/>
    <p:sldId id="281" r:id="rId22"/>
    <p:sldId id="278" r:id="rId23"/>
    <p:sldId id="283" r:id="rId24"/>
    <p:sldId id="282" r:id="rId25"/>
    <p:sldId id="288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7" r:id="rId36"/>
    <p:sldId id="296" r:id="rId37"/>
    <p:sldId id="295" r:id="rId38"/>
    <p:sldId id="294" r:id="rId39"/>
    <p:sldId id="298" r:id="rId40"/>
    <p:sldId id="299" r:id="rId41"/>
    <p:sldId id="300" r:id="rId42"/>
    <p:sldId id="301" r:id="rId43"/>
    <p:sldId id="302" r:id="rId44"/>
    <p:sldId id="306" r:id="rId45"/>
    <p:sldId id="305" r:id="rId46"/>
    <p:sldId id="304" r:id="rId47"/>
    <p:sldId id="303" r:id="rId48"/>
    <p:sldId id="307" r:id="rId49"/>
    <p:sldId id="308" r:id="rId50"/>
    <p:sldId id="261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D400"/>
    <a:srgbClr val="F8D600"/>
    <a:srgbClr val="8FC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C513-3712-4C70-B4A1-8CD35F5D5E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E4132-2DD3-4275-BF45-701368017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F3669DDF-5AAA-4224-BEC1-470B8681051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00CBF42B-B20C-4B27-82DB-FD2C6CA39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F42B-B20C-4B27-82DB-FD2C6CA39A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0C0E-797C-4DA4-91F0-ED219CB23973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A38D-2715-4827-8370-5B232C7ED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97438"/>
            <a:ext cx="9144000" cy="860562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00200"/>
            <a:ext cx="746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CFPB - IMPACT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Part I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2400" smtClean="0"/>
              <a:t>May 16, </a:t>
            </a:r>
            <a:r>
              <a:rPr lang="en-US" sz="2400" dirty="0" smtClean="0"/>
              <a:t>2013    9:00 – 10:00 a.m.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dirty="0"/>
          </a:p>
          <a:p>
            <a:pPr algn="ctr"/>
            <a:r>
              <a:rPr lang="en-US" b="1" dirty="0" smtClean="0"/>
              <a:t>Facilitated by Shawn Wolbert, CIA, CUCE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015"/>
            <a:ext cx="467251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69" y="5273777"/>
            <a:ext cx="1454631" cy="1447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260068"/>
            <a:ext cx="352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671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0D400"/>
                </a:solidFill>
              </a:rPr>
              <a:t>#</a:t>
            </a:r>
            <a:r>
              <a:rPr lang="en-US" b="1" dirty="0" err="1" smtClean="0">
                <a:solidFill>
                  <a:srgbClr val="F0D400"/>
                </a:solidFill>
              </a:rPr>
              <a:t>mculace</a:t>
            </a:r>
            <a:endParaRPr lang="en-US" b="1" dirty="0">
              <a:solidFill>
                <a:srgbClr val="F0D4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631"/>
            <a:ext cx="2438400" cy="949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2718" y="333351"/>
            <a:ext cx="165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Annual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Convention and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Exposition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57470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becomes regulator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Electronic Funds Transfer Act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July 21, 2011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06819"/>
            <a:ext cx="3429000" cy="25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763" y="1752600"/>
            <a:ext cx="8688597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finalizes International Remittance Transfer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proposes amendments to the IRT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July 21, 2011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45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3069" y="1752600"/>
            <a:ext cx="5589993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Finalizes 100 IRT Exemption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August 7, 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51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18" y="1757082"/>
            <a:ext cx="8884163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proposes additional amendments to the IRT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November 27, 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15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8382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CFPB Temporary Delay of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Request for Comment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January 22, 2013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2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60605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the CFPB’s Process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8382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 Remittance Transfer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Effective Date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90 Days After the Final Rule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97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" y="0"/>
            <a:ext cx="9150722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0960" y="1371600"/>
            <a:ext cx="5062090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COPIES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APPRAISALS</a:t>
            </a:r>
            <a:endParaRPr lang="en-US" sz="7500" b="1" cap="all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926903">
            <a:off x="6052673" y="4788397"/>
            <a:ext cx="27494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1/18/2014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001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Copies of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726513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Amends: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Equal Credit Opportunity Act</a:t>
            </a: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(Regulation B)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46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001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Copies of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5" y="1447799"/>
            <a:ext cx="38227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1799163"/>
            <a:ext cx="3995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Credit Union must furnish copies of appraisals and other written valuations to members for their first lien loans secured by a dwelling.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68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976" y="1828800"/>
            <a:ext cx="68707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 Remittance Transfers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b="1" kern="0" dirty="0">
                <a:solidFill>
                  <a:prstClr val="black"/>
                </a:solidFill>
              </a:rPr>
              <a:t>Copies of Appraisals – Reg. </a:t>
            </a:r>
            <a:r>
              <a:rPr lang="en-US" sz="3000" b="1" kern="0" dirty="0" smtClean="0">
                <a:solidFill>
                  <a:prstClr val="black"/>
                </a:solidFill>
              </a:rPr>
              <a:t>B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000" b="1" i="1" kern="0" dirty="0" smtClean="0">
                <a:solidFill>
                  <a:prstClr val="black"/>
                </a:solidFill>
              </a:rPr>
              <a:t>Interagency Appraisal Rules</a:t>
            </a:r>
            <a:endParaRPr lang="en-US" sz="3000" b="1" i="1" kern="0" dirty="0">
              <a:solidFill>
                <a:prstClr val="black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Escrow Requirements – Reg. Z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Loan Originator Compensation – Reg. 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706" y="381000"/>
            <a:ext cx="26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AGENDA</a:t>
            </a:r>
            <a:endParaRPr lang="en-US" sz="54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0016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Copies of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0771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Notify members within 3 days  of application of their right to receive a copy of appraisal.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 copy of appraisal promptly upon completion or 3 days prior to loan closing.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Members can waive 3 day timing requirement.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cannot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charge for the appraisal </a:t>
            </a:r>
            <a:r>
              <a:rPr kumimoji="0" 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copy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47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" y="0"/>
            <a:ext cx="9150722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611" y="542951"/>
            <a:ext cx="607679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Interagency </a:t>
            </a:r>
          </a:p>
          <a:p>
            <a:pPr algn="ctr"/>
            <a:r>
              <a:rPr lang="en-US" sz="7500" b="1" cap="all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Guidance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 </a:t>
            </a:r>
            <a:r>
              <a:rPr lang="en-US" sz="7500" b="1" cap="all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endParaRPr lang="en-US" sz="7500" b="1" cap="all" spc="0" dirty="0" smtClean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APPRAISALS</a:t>
            </a:r>
            <a:endParaRPr lang="en-US" sz="7500" b="1" cap="all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926903">
            <a:off x="6052673" y="4788397"/>
            <a:ext cx="27494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1/18/2014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539763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Amends: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Truth in Lending Act</a:t>
            </a: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(Regulation Z)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45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For Higher Priced Mortgage Loans </a:t>
            </a:r>
          </a:p>
          <a:p>
            <a:pPr lvl="0">
              <a:defRPr/>
            </a:pPr>
            <a:endParaRPr lang="en-US" sz="3000" b="1" kern="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Only </a:t>
            </a:r>
            <a:r>
              <a:rPr lang="en-US" sz="3000" b="1" kern="0" dirty="0">
                <a:solidFill>
                  <a:prstClr val="black"/>
                </a:solidFill>
              </a:rPr>
              <a:t>applies to closed-end credit transactions.</a:t>
            </a:r>
            <a:endParaRPr lang="en-US" sz="3000" b="1" kern="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29000"/>
            <a:ext cx="8229600" cy="36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For Higher Priced Mortgage Loans: </a:t>
            </a:r>
          </a:p>
          <a:p>
            <a:pPr lvl="0">
              <a:defRPr/>
            </a:pPr>
            <a:endParaRPr lang="en-US" sz="3000" b="1" kern="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The </a:t>
            </a:r>
            <a:r>
              <a:rPr lang="en-US" sz="3000" b="1" kern="0" dirty="0">
                <a:solidFill>
                  <a:prstClr val="black"/>
                </a:solidFill>
              </a:rPr>
              <a:t>creditor </a:t>
            </a:r>
            <a:r>
              <a:rPr lang="en-US" sz="3000" b="1" kern="0" dirty="0" smtClean="0">
                <a:solidFill>
                  <a:prstClr val="black"/>
                </a:solidFill>
              </a:rPr>
              <a:t>must obtain </a:t>
            </a:r>
            <a:r>
              <a:rPr lang="en-US" sz="3000" b="1" kern="0" dirty="0">
                <a:solidFill>
                  <a:prstClr val="black"/>
                </a:solidFill>
              </a:rPr>
              <a:t>a written appraisal;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The </a:t>
            </a:r>
            <a:r>
              <a:rPr lang="en-US" sz="3000" b="1" kern="0" dirty="0">
                <a:solidFill>
                  <a:prstClr val="black"/>
                </a:solidFill>
              </a:rPr>
              <a:t>appraisal is performed by a certified or </a:t>
            </a:r>
            <a:r>
              <a:rPr lang="en-US" sz="3000" b="1" kern="0" dirty="0" smtClean="0">
                <a:solidFill>
                  <a:prstClr val="black"/>
                </a:solidFill>
              </a:rPr>
              <a:t>licensed </a:t>
            </a:r>
            <a:r>
              <a:rPr lang="en-US" sz="3000" b="1" kern="0" dirty="0">
                <a:solidFill>
                  <a:prstClr val="black"/>
                </a:solidFill>
              </a:rPr>
              <a:t>appraiser; and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The </a:t>
            </a:r>
            <a:r>
              <a:rPr lang="en-US" sz="3000" b="1" kern="0" dirty="0">
                <a:solidFill>
                  <a:prstClr val="black"/>
                </a:solidFill>
              </a:rPr>
              <a:t>appraiser conducts a physical property visit of the interior of the property.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18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Credit Union Requirements: </a:t>
            </a:r>
          </a:p>
          <a:p>
            <a:pPr lvl="0">
              <a:defRPr/>
            </a:pPr>
            <a:endParaRPr lang="en-US" sz="3000" b="1" kern="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Written notice of appraisal and member rights; and </a:t>
            </a:r>
            <a:endParaRPr lang="en-US" sz="3000" b="1" kern="0" dirty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Free copy of appraisal – just like CFPB.</a:t>
            </a:r>
            <a:endParaRPr lang="en-US" sz="30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0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Property Flippers: </a:t>
            </a:r>
          </a:p>
          <a:p>
            <a:pPr lvl="0">
              <a:defRPr/>
            </a:pPr>
            <a:endParaRPr lang="en-US" sz="3000" b="1" kern="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3000" b="1" kern="0" dirty="0">
                <a:solidFill>
                  <a:prstClr val="black"/>
                </a:solidFill>
              </a:rPr>
              <a:t>O</a:t>
            </a:r>
            <a:r>
              <a:rPr lang="en-US" sz="3000" b="1" kern="0" dirty="0" smtClean="0">
                <a:solidFill>
                  <a:prstClr val="black"/>
                </a:solidFill>
              </a:rPr>
              <a:t>btain </a:t>
            </a:r>
            <a:r>
              <a:rPr lang="en-US" sz="3000" b="1" kern="0" dirty="0">
                <a:solidFill>
                  <a:prstClr val="black"/>
                </a:solidFill>
              </a:rPr>
              <a:t>a second written appraisal based on an interior inspection of the property, </a:t>
            </a:r>
            <a:r>
              <a:rPr lang="en-US" sz="3000" b="1" kern="0" dirty="0">
                <a:solidFill>
                  <a:srgbClr val="0000FF"/>
                </a:solidFill>
              </a:rPr>
              <a:t>at no cost </a:t>
            </a:r>
            <a:r>
              <a:rPr lang="en-US" sz="3000" b="1" kern="0" dirty="0">
                <a:solidFill>
                  <a:prstClr val="black"/>
                </a:solidFill>
              </a:rPr>
              <a:t>to the </a:t>
            </a:r>
            <a:r>
              <a:rPr lang="en-US" sz="3000" b="1" kern="0" dirty="0" smtClean="0">
                <a:solidFill>
                  <a:prstClr val="black"/>
                </a:solidFill>
              </a:rPr>
              <a:t>borrower.</a:t>
            </a:r>
          </a:p>
          <a:p>
            <a:pPr lvl="1">
              <a:defRPr/>
            </a:pPr>
            <a:endParaRPr lang="en-US" sz="3000" b="1" kern="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30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Property Flippers: </a:t>
            </a:r>
          </a:p>
          <a:p>
            <a:pPr lvl="0">
              <a:defRPr/>
            </a:pPr>
            <a:endParaRPr lang="en-US" sz="2000" b="1" kern="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Second appraisal required if: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The </a:t>
            </a:r>
            <a:r>
              <a:rPr lang="en-US" sz="2600" b="1" kern="0" dirty="0">
                <a:solidFill>
                  <a:prstClr val="black"/>
                </a:solidFill>
              </a:rPr>
              <a:t>seller acquired the home within 180 days prior to the date of the consumer’s purchase agreement; </a:t>
            </a:r>
            <a:r>
              <a:rPr lang="en-US" sz="2600" b="1" kern="0" dirty="0">
                <a:solidFill>
                  <a:srgbClr val="FF0000"/>
                </a:solidFill>
              </a:rPr>
              <a:t>and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The </a:t>
            </a:r>
            <a:r>
              <a:rPr lang="en-US" sz="2600" b="1" kern="0" dirty="0">
                <a:solidFill>
                  <a:prstClr val="black"/>
                </a:solidFill>
              </a:rPr>
              <a:t>consumer is acquiring the home for a price that exceeds the seller’s acquisition price by 10% (if the seller acquired the property within the past 90 days) or 20% (if the seller acquired the property between 91 and 180 days earlier).</a:t>
            </a:r>
            <a:endParaRPr lang="en-US" sz="2600" b="1" kern="0" dirty="0" smtClean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3000" b="1" kern="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30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45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434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HPML</a:t>
            </a:r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Appraisals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33936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Exemptions: </a:t>
            </a:r>
          </a:p>
          <a:p>
            <a:pPr lvl="0">
              <a:defRPr/>
            </a:pPr>
            <a:endParaRPr lang="en-US" sz="2000" b="1" kern="0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Qualified mortgages;</a:t>
            </a: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All </a:t>
            </a:r>
            <a:r>
              <a:rPr lang="en-US" sz="2600" b="1" kern="0" dirty="0">
                <a:solidFill>
                  <a:prstClr val="black"/>
                </a:solidFill>
              </a:rPr>
              <a:t>reverse mortgages;</a:t>
            </a: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Loans </a:t>
            </a:r>
            <a:r>
              <a:rPr lang="en-US" sz="2600" b="1" kern="0" dirty="0">
                <a:solidFill>
                  <a:prstClr val="black"/>
                </a:solidFill>
              </a:rPr>
              <a:t>for initial construction of a dwelling;</a:t>
            </a: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Temporary </a:t>
            </a:r>
            <a:r>
              <a:rPr lang="en-US" sz="2600" b="1" kern="0" dirty="0">
                <a:solidFill>
                  <a:prstClr val="black"/>
                </a:solidFill>
              </a:rPr>
              <a:t>bridge loans (for 12 months or less);</a:t>
            </a: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Loans </a:t>
            </a:r>
            <a:r>
              <a:rPr lang="en-US" sz="2600" b="1" kern="0" dirty="0">
                <a:solidFill>
                  <a:prstClr val="black"/>
                </a:solidFill>
              </a:rPr>
              <a:t>secured by a new manufactured homes; and</a:t>
            </a:r>
          </a:p>
          <a:p>
            <a:pPr marL="914400" lvl="1" indent="-4572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prstClr val="black"/>
                </a:solidFill>
              </a:rPr>
              <a:t>Transactions </a:t>
            </a:r>
            <a:r>
              <a:rPr lang="en-US" sz="2600" b="1" kern="0" dirty="0">
                <a:solidFill>
                  <a:prstClr val="black"/>
                </a:solidFill>
              </a:rPr>
              <a:t>secured by a mobile home, boat, or trailer.</a:t>
            </a:r>
            <a:endParaRPr lang="en-US" sz="3000" b="1" kern="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30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19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400" y="1348792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M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733" y="52196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I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400" y="2133600"/>
            <a:ext cx="60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P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400" y="2895600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A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493" y="4572000"/>
            <a:ext cx="596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T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493" y="3733800"/>
            <a:ext cx="59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Elephant" pitchFamily="18" charset="0"/>
              </a:rPr>
              <a:t>C</a:t>
            </a:r>
            <a:endParaRPr lang="en-US" sz="4000" dirty="0">
              <a:latin typeface="Elephan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051" y="685800"/>
            <a:ext cx="185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mplementing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5925" y="1523999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anaging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29552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ossible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5912" y="304800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ctions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0105" y="3886200"/>
            <a:ext cx="88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ritical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7897" y="4729162"/>
            <a:ext cx="232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o</a:t>
            </a:r>
            <a:r>
              <a:rPr lang="en-US" sz="2400" dirty="0" err="1" smtClean="0">
                <a:solidFill>
                  <a:srgbClr val="0000FF"/>
                </a:solidFill>
              </a:rPr>
              <a:t>day</a:t>
            </a:r>
            <a:r>
              <a:rPr lang="en-US" sz="2400" dirty="0" smtClean="0">
                <a:solidFill>
                  <a:srgbClr val="0000FF"/>
                </a:solidFill>
              </a:rPr>
              <a:t> / Tomorrow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79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" y="0"/>
            <a:ext cx="9150722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8991" y="1743279"/>
            <a:ext cx="6606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</a:t>
            </a:r>
          </a:p>
          <a:p>
            <a:pPr algn="ctr"/>
            <a:r>
              <a:rPr lang="en-US" sz="7500" b="1" cap="all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Requirements</a:t>
            </a:r>
            <a:endParaRPr lang="en-US" sz="7500" b="1" cap="all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926903">
            <a:off x="6212975" y="4788397"/>
            <a:ext cx="24288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6/1/2013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539763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Amends: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Truth in Lending Act</a:t>
            </a: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(Regulation Z)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34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368916"/>
            <a:ext cx="8381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Must establish an escrow account for “higher-priced mortgage loan” and maintain it for 5 years.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8" y="4252641"/>
            <a:ext cx="71628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1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368916"/>
            <a:ext cx="83819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Higher-priced mortgage loan: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Closed end consumer credit transaction secured by a members principal dwelling with an annual % that exceeds the average prime offer rate.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2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4233" y="1447800"/>
            <a:ext cx="8381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Higher-priced mortgage loan: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1.5% - First lien that does not exceed 		max principal obligation limit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2.5% - First lien that does exceed limit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3.5% - Subordinate liens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82" y="4352679"/>
            <a:ext cx="4781550" cy="1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381999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Small Creditor Exemption: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Make more than half first-lien mortgages in rural or underserved areas;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Have an asset size less than $2 billion; Together with its affiliates, have originated 500 or fewer first-lien mortgages during the preceding calendar year; 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AND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Together with its affiliates, not escrow for any mortgage it or its affiliates currently services, except in limited instances. </a:t>
            </a:r>
            <a:endParaRPr kumimoji="0" lang="en-US" sz="33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41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676" y="1295400"/>
            <a:ext cx="838199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Rural &amp; Underserved Area?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Safe harbor for relying on the CFPB’s list of counties that qualify as rural or underserved.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“The Bureau will post on its public Web site the applicable lists for each calendar year by the end of that year.”</a:t>
            </a:r>
            <a:r>
              <a:rPr kumimoji="0" lang="en-US" sz="25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(pg. 4756)</a:t>
            </a:r>
            <a:endParaRPr kumimoji="0" lang="en-US" sz="25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6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30914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Escrow Requirements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1493472"/>
            <a:ext cx="838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Small Creditor Exemption does not apply to mortgages originated for forward commitment.</a:t>
            </a:r>
            <a:endParaRPr kumimoji="0" lang="en-US" sz="3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18" y="3431381"/>
            <a:ext cx="43291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377407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" y="0"/>
            <a:ext cx="9150722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654" y="1371600"/>
            <a:ext cx="6928693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International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Remittance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Transfers</a:t>
            </a:r>
            <a:endParaRPr lang="en-US" sz="7500" b="1" cap="all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8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1603" y="1219200"/>
            <a:ext cx="6760825" cy="35548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originator </a:t>
            </a:r>
          </a:p>
          <a:p>
            <a:pPr algn="ctr"/>
            <a:r>
              <a:rPr lang="en-US" sz="7500" b="1" cap="all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compensation</a:t>
            </a:r>
            <a:endParaRPr lang="en-US" sz="7500" b="1" cap="all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926903">
            <a:off x="6052676" y="4788397"/>
            <a:ext cx="27494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1/10/2014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539763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Amends: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Truth in Lending Act</a:t>
            </a:r>
          </a:p>
          <a:p>
            <a:pPr marL="914400" lvl="5"/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(Regulation Z)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05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17526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MLO cannot receive compensation based on the terms of the transaction.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MLO cannot receive compensation based on the interest rate of a loan or on the fact that the loan officer steered a consumer to purchase required title insurance from an affiliate of the credit union.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98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4478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 Dual Compensation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MLO receives compensation form the member in connection with a mortgage loan – he/she cannot receive compensation from the credit union or another person for the same transaction.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42" y="4168933"/>
            <a:ext cx="32194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4478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MLOs’ must be registered or licensed according to the Secure and Fair Enforcement of Mortgage Licensing Act.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MLO’s must provide their unique identifier # on loan documents along with their name.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6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52575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88" y="14478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447800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Binding arbitration requirements are prohibited.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 also prohibits the application or interpretation of provisions of such loans or related agreements so as to bar a consumer from bringing a claim in court in connection with any alleged violation of Federal law.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51" y="3462496"/>
            <a:ext cx="3859213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75330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Loan Originator Compensation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447800"/>
            <a:ext cx="845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Credit Insurance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Prohibits the financing of any premiums or fees for credit insurance (such as credit life insurance) in connection with a consumer credit transaction secured by a dwelling, but allows credit insurance to be paid for on a monthly basis.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848456"/>
            <a:ext cx="4962525" cy="25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" y="0"/>
            <a:ext cx="9150722" cy="63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2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976" y="1828800"/>
            <a:ext cx="4554452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Disclosure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500" b="1" kern="0" dirty="0" smtClean="0">
                <a:solidFill>
                  <a:prstClr val="black"/>
                </a:solidFill>
              </a:rPr>
              <a:t>Cancelation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500" b="1" kern="0" dirty="0" smtClean="0">
                <a:solidFill>
                  <a:prstClr val="black"/>
                </a:solidFill>
              </a:rPr>
              <a:t>Error Resolution</a:t>
            </a:r>
            <a:endParaRPr lang="en-US" sz="4500" b="1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513858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Requirements  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5" y="3450210"/>
            <a:ext cx="28289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97438"/>
            <a:ext cx="9144000" cy="860562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438400"/>
            <a:ext cx="746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2400" b="1" dirty="0" smtClean="0"/>
              <a:t>Shawn Wolbert, CIA, CUCE</a:t>
            </a:r>
            <a:endParaRPr lang="en-US" sz="1400" b="1" dirty="0"/>
          </a:p>
          <a:p>
            <a:pPr algn="ctr"/>
            <a:r>
              <a:rPr lang="en-US" b="1" dirty="0" smtClean="0"/>
              <a:t>MCUL &amp; Affiliates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Shawn.Wolbert@MCUL.org</a:t>
            </a:r>
            <a:br>
              <a:rPr lang="en-US" dirty="0" smtClean="0"/>
            </a:br>
            <a:r>
              <a:rPr lang="en-US" dirty="0" smtClean="0"/>
              <a:t>Phone/Web/Social Media </a:t>
            </a:r>
            <a:endParaRPr lang="en-US" dirty="0"/>
          </a:p>
          <a:p>
            <a:pPr algn="ctr"/>
            <a:endParaRPr lang="en-US" b="1" dirty="0" smtClean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52" y="5291181"/>
            <a:ext cx="1419648" cy="1412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260068"/>
            <a:ext cx="352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2370" y="685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0D400"/>
                </a:solidFill>
              </a:rPr>
              <a:t>#</a:t>
            </a:r>
            <a:r>
              <a:rPr lang="en-US" b="1" dirty="0" err="1" smtClean="0">
                <a:solidFill>
                  <a:srgbClr val="F0D400"/>
                </a:solidFill>
              </a:rPr>
              <a:t>mculace</a:t>
            </a:r>
            <a:endParaRPr lang="en-US" b="1" dirty="0">
              <a:solidFill>
                <a:srgbClr val="F0D4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015"/>
            <a:ext cx="467251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631"/>
            <a:ext cx="2438400" cy="9495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2718" y="333351"/>
            <a:ext cx="165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Annual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Convention and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Exposition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144" y="381000"/>
            <a:ext cx="426110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Disclosure  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145"/>
            <a:ext cx="2416661" cy="63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0836"/>
            <a:ext cx="3660182" cy="475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475" y="1838036"/>
            <a:ext cx="743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Members get 30 minutes to cancel a transfer.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8694" y="381000"/>
            <a:ext cx="464800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 Cancelation  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http://www.blogcdn.com/jobs.aol.com/articles/media/2010/07/bank-teller-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3" y="2669033"/>
            <a:ext cx="3681412" cy="30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750" y="1809124"/>
            <a:ext cx="5008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Credit union must: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="1" kern="0" dirty="0" smtClean="0">
                <a:solidFill>
                  <a:prstClr val="black"/>
                </a:solidFill>
              </a:rPr>
              <a:t>Investigate problems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 error occurred….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800" b="1" kern="0" baseline="0" dirty="0" smtClean="0">
                <a:solidFill>
                  <a:prstClr val="black"/>
                </a:solidFill>
              </a:rPr>
              <a:t>Make the transaction whole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Give the member a refund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553061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Error Resolution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13" y="1295400"/>
            <a:ext cx="34480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1746"/>
            <a:ext cx="9144000" cy="506254"/>
          </a:xfrm>
          <a:prstGeom prst="rect">
            <a:avLst/>
          </a:prstGeom>
          <a:solidFill>
            <a:srgbClr val="F8D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42020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www.mcul.org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968" y="6428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</a:rPr>
              <a:t>mculace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473" y="381000"/>
            <a:ext cx="421205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i="1" spc="0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IRT</a:t>
            </a:r>
            <a:r>
              <a:rPr lang="en-US" sz="4500" b="1" i="1" dirty="0" err="1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en-US" sz="4500" b="1" i="1" dirty="0" smtClean="0">
                <a:ln w="635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Exemption</a:t>
            </a:r>
            <a:endParaRPr lang="en-US" sz="4500" b="1" i="1" spc="0" dirty="0">
              <a:ln w="6350">
                <a:solidFill>
                  <a:srgbClr val="0000FF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416" y="1905000"/>
            <a:ext cx="60099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Less than 100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IRTs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a calendar year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EXEMPT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6" y="3396557"/>
            <a:ext cx="2609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1188</Words>
  <Application>Microsoft Office PowerPoint</Application>
  <PresentationFormat>On-screen Show (4:3)</PresentationFormat>
  <Paragraphs>362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jbg</dc:creator>
  <cp:lastModifiedBy>Shawn Wolbert</cp:lastModifiedBy>
  <cp:revision>74</cp:revision>
  <cp:lastPrinted>2013-04-11T13:03:57Z</cp:lastPrinted>
  <dcterms:created xsi:type="dcterms:W3CDTF">2010-03-05T17:23:22Z</dcterms:created>
  <dcterms:modified xsi:type="dcterms:W3CDTF">2013-04-11T13:18:10Z</dcterms:modified>
</cp:coreProperties>
</file>