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8" r:id="rId2"/>
    <p:sldId id="260" r:id="rId3"/>
    <p:sldId id="310" r:id="rId4"/>
    <p:sldId id="262" r:id="rId5"/>
    <p:sldId id="263" r:id="rId6"/>
    <p:sldId id="264" r:id="rId7"/>
    <p:sldId id="265" r:id="rId8"/>
    <p:sldId id="266" r:id="rId9"/>
    <p:sldId id="268" r:id="rId10"/>
    <p:sldId id="267" r:id="rId11"/>
    <p:sldId id="270" r:id="rId12"/>
    <p:sldId id="273" r:id="rId13"/>
    <p:sldId id="311" r:id="rId14"/>
    <p:sldId id="274" r:id="rId15"/>
    <p:sldId id="271" r:id="rId16"/>
    <p:sldId id="272" r:id="rId17"/>
    <p:sldId id="277" r:id="rId18"/>
    <p:sldId id="276" r:id="rId19"/>
    <p:sldId id="275" r:id="rId20"/>
    <p:sldId id="278" r:id="rId21"/>
    <p:sldId id="279" r:id="rId22"/>
    <p:sldId id="280" r:id="rId23"/>
    <p:sldId id="281" r:id="rId24"/>
    <p:sldId id="282" r:id="rId25"/>
    <p:sldId id="283" r:id="rId26"/>
    <p:sldId id="285" r:id="rId27"/>
    <p:sldId id="284" r:id="rId28"/>
    <p:sldId id="312" r:id="rId29"/>
    <p:sldId id="288" r:id="rId30"/>
    <p:sldId id="287" r:id="rId31"/>
    <p:sldId id="290" r:id="rId32"/>
    <p:sldId id="289" r:id="rId33"/>
    <p:sldId id="297" r:id="rId34"/>
    <p:sldId id="296" r:id="rId35"/>
    <p:sldId id="295" r:id="rId36"/>
    <p:sldId id="294" r:id="rId37"/>
    <p:sldId id="293" r:id="rId38"/>
    <p:sldId id="292" r:id="rId39"/>
    <p:sldId id="291" r:id="rId40"/>
    <p:sldId id="298" r:id="rId41"/>
    <p:sldId id="300" r:id="rId42"/>
    <p:sldId id="299" r:id="rId43"/>
    <p:sldId id="301" r:id="rId44"/>
    <p:sldId id="302" r:id="rId45"/>
    <p:sldId id="303" r:id="rId46"/>
    <p:sldId id="304" r:id="rId47"/>
    <p:sldId id="313" r:id="rId48"/>
    <p:sldId id="306" r:id="rId49"/>
    <p:sldId id="261"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400"/>
    <a:srgbClr val="F8D600"/>
    <a:srgbClr val="8FCA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ED102BA-9C69-47F5-8178-698E4BD0A5B2}" type="datetimeFigureOut">
              <a:rPr lang="en-US" smtClean="0"/>
              <a:pPr/>
              <a:t>4/8/2013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65C9713-728A-43CC-83EA-3C9F4E73C2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3669DDF-5AAA-4224-BEC1-470B86810519}" type="datetimeFigureOut">
              <a:rPr lang="en-US" smtClean="0"/>
              <a:pPr/>
              <a:t>4/8/2013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0CBF42B-B20C-4B27-82DB-FD2C6CA39A9A}" type="slidenum">
              <a:rPr lang="en-US" smtClean="0"/>
              <a:pPr/>
              <a:t>‹#›</a:t>
            </a:fld>
            <a:endParaRPr lang="en-US"/>
          </a:p>
        </p:txBody>
      </p:sp>
    </p:spTree>
    <p:extLst>
      <p:ext uri="{BB962C8B-B14F-4D97-AF65-F5344CB8AC3E}">
        <p14:creationId xmlns="" xmlns:p14="http://schemas.microsoft.com/office/powerpoint/2010/main" val="13071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BF42B-B20C-4B27-82DB-FD2C6CA39A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70C0E-797C-4DA4-91F0-ED219CB23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70C0E-797C-4DA4-91F0-ED219CB23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70C0E-797C-4DA4-91F0-ED219CB23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70C0E-797C-4DA4-91F0-ED219CB23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70C0E-797C-4DA4-91F0-ED219CB23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70C0E-797C-4DA4-91F0-ED219CB23973}"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70C0E-797C-4DA4-91F0-ED219CB23973}"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70C0E-797C-4DA4-91F0-ED219CB23973}"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70C0E-797C-4DA4-91F0-ED219CB23973}"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70C0E-797C-4DA4-91F0-ED219CB23973}"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70C0E-797C-4DA4-91F0-ED219CB23973}"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A38D-2715-4827-8370-5B232C7EDB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70C0E-797C-4DA4-91F0-ED219CB23973}" type="datetimeFigureOut">
              <a:rPr lang="en-US" smtClean="0"/>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A38D-2715-4827-8370-5B232C7EDB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997438"/>
            <a:ext cx="9144000" cy="860562"/>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extBox 9"/>
          <p:cNvSpPr txBox="1"/>
          <p:nvPr/>
        </p:nvSpPr>
        <p:spPr>
          <a:xfrm>
            <a:off x="838200" y="1600200"/>
            <a:ext cx="7467600" cy="5016758"/>
          </a:xfrm>
          <a:prstGeom prst="rect">
            <a:avLst/>
          </a:prstGeom>
          <a:noFill/>
        </p:spPr>
        <p:txBody>
          <a:bodyPr wrap="square" rtlCol="0">
            <a:spAutoFit/>
          </a:bodyPr>
          <a:lstStyle/>
          <a:p>
            <a:pPr algn="ctr"/>
            <a:r>
              <a:rPr lang="en-US" sz="5000" b="1" dirty="0" smtClean="0">
                <a:latin typeface="Aharoni" pitchFamily="2" charset="-79"/>
                <a:cs typeface="Aharoni" pitchFamily="2" charset="-79"/>
              </a:rPr>
              <a:t>INSIDE Credit Union Compliance</a:t>
            </a:r>
            <a:br>
              <a:rPr lang="en-US" sz="5000" b="1" dirty="0" smtClean="0">
                <a:latin typeface="Aharoni" pitchFamily="2" charset="-79"/>
                <a:cs typeface="Aharoni" pitchFamily="2" charset="-79"/>
              </a:rPr>
            </a:br>
            <a:r>
              <a:rPr lang="en-US" sz="5000" b="1" dirty="0" smtClean="0">
                <a:latin typeface="Aharoni" pitchFamily="2" charset="-79"/>
                <a:cs typeface="Aharoni" pitchFamily="2" charset="-79"/>
              </a:rPr>
              <a:t>CFPB - IMPACT</a:t>
            </a:r>
            <a:r>
              <a:rPr lang="en-US" sz="4800" b="1" dirty="0" smtClean="0"/>
              <a:t/>
            </a:r>
            <a:br>
              <a:rPr lang="en-US" sz="4800" b="1" dirty="0" smtClean="0"/>
            </a:br>
            <a:r>
              <a:rPr lang="en-US" sz="4800" b="1" dirty="0" smtClean="0"/>
              <a:t>Part II</a:t>
            </a:r>
            <a:r>
              <a:rPr lang="en-US" sz="1200" b="1" dirty="0" smtClean="0"/>
              <a:t/>
            </a:r>
            <a:br>
              <a:rPr lang="en-US" sz="1200" b="1" dirty="0" smtClean="0"/>
            </a:br>
            <a:r>
              <a:rPr lang="en-US" sz="1200" b="1" dirty="0" smtClean="0"/>
              <a:t/>
            </a:r>
            <a:br>
              <a:rPr lang="en-US" sz="1200" b="1" dirty="0" smtClean="0"/>
            </a:br>
            <a:r>
              <a:rPr lang="en-US" sz="2400" dirty="0" smtClean="0"/>
              <a:t>May </a:t>
            </a:r>
            <a:r>
              <a:rPr lang="en-US" sz="2400" dirty="0" smtClean="0"/>
              <a:t>16, </a:t>
            </a:r>
            <a:r>
              <a:rPr lang="en-US" sz="2400" dirty="0" smtClean="0"/>
              <a:t>2013    </a:t>
            </a:r>
            <a:r>
              <a:rPr lang="en-US" sz="2400" dirty="0" smtClean="0"/>
              <a:t>10:15 – </a:t>
            </a:r>
            <a:r>
              <a:rPr lang="en-US" sz="2400" smtClean="0"/>
              <a:t>11:20 am</a:t>
            </a:r>
            <a:r>
              <a:rPr lang="en-US" sz="1400" b="1" dirty="0" smtClean="0"/>
              <a:t/>
            </a:r>
            <a:br>
              <a:rPr lang="en-US" sz="1400" b="1" dirty="0" smtClean="0"/>
            </a:br>
            <a:endParaRPr lang="en-US" sz="1400" dirty="0"/>
          </a:p>
          <a:p>
            <a:pPr algn="ctr"/>
            <a:r>
              <a:rPr lang="en-US" b="1" dirty="0" smtClean="0"/>
              <a:t>Facilitated by Shawn Wolbert, CIA, CUCE</a:t>
            </a:r>
          </a:p>
          <a:p>
            <a:pPr algn="ctr"/>
            <a:endParaRPr lang="en-US" b="1" dirty="0" smtClean="0"/>
          </a:p>
          <a:p>
            <a:pPr algn="ctr"/>
            <a:endParaRPr lang="en-US" b="1" dirty="0" smtClean="0"/>
          </a:p>
          <a:p>
            <a:pPr algn="ctr"/>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373015"/>
            <a:ext cx="467251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08369" y="5273777"/>
            <a:ext cx="1454631" cy="1447321"/>
          </a:xfrm>
          <a:prstGeom prst="rect">
            <a:avLst/>
          </a:prstGeom>
        </p:spPr>
      </p:pic>
      <p:sp>
        <p:nvSpPr>
          <p:cNvPr id="6" name="TextBox 5"/>
          <p:cNvSpPr txBox="1"/>
          <p:nvPr/>
        </p:nvSpPr>
        <p:spPr>
          <a:xfrm>
            <a:off x="228600" y="6260068"/>
            <a:ext cx="352806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391400" y="671068"/>
            <a:ext cx="1371600" cy="369332"/>
          </a:xfrm>
          <a:prstGeom prst="rect">
            <a:avLst/>
          </a:prstGeom>
          <a:noFill/>
        </p:spPr>
        <p:txBody>
          <a:bodyPr wrap="square" rtlCol="0">
            <a:spAutoFit/>
          </a:bodyPr>
          <a:lstStyle/>
          <a:p>
            <a:r>
              <a:rPr lang="en-US" b="1" dirty="0" smtClean="0">
                <a:solidFill>
                  <a:srgbClr val="F0D400"/>
                </a:solidFill>
              </a:rPr>
              <a:t>#</a:t>
            </a:r>
            <a:r>
              <a:rPr lang="en-US" b="1" dirty="0" err="1" smtClean="0">
                <a:solidFill>
                  <a:srgbClr val="F0D400"/>
                </a:solidFill>
              </a:rPr>
              <a:t>mculace</a:t>
            </a:r>
            <a:endParaRPr lang="en-US" b="1" dirty="0">
              <a:solidFill>
                <a:srgbClr val="F0D400"/>
              </a:solidFill>
            </a:endParaRPr>
          </a:p>
        </p:txBody>
      </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2400" y="269631"/>
            <a:ext cx="2438400" cy="949569"/>
          </a:xfrm>
          <a:prstGeom prst="rect">
            <a:avLst/>
          </a:prstGeom>
        </p:spPr>
      </p:pic>
      <p:sp>
        <p:nvSpPr>
          <p:cNvPr id="9" name="TextBox 8"/>
          <p:cNvSpPr txBox="1"/>
          <p:nvPr/>
        </p:nvSpPr>
        <p:spPr>
          <a:xfrm>
            <a:off x="2462718" y="333351"/>
            <a:ext cx="1652082" cy="830997"/>
          </a:xfrm>
          <a:prstGeom prst="rect">
            <a:avLst/>
          </a:prstGeom>
          <a:noFill/>
        </p:spPr>
        <p:txBody>
          <a:bodyPr wrap="square" rtlCol="0">
            <a:spAutoFit/>
          </a:bodyPr>
          <a:lstStyle/>
          <a:p>
            <a:r>
              <a:rPr lang="en-US" sz="1600" b="1" dirty="0" smtClean="0">
                <a:solidFill>
                  <a:srgbClr val="0070C0"/>
                </a:solidFill>
              </a:rPr>
              <a:t>Annual</a:t>
            </a:r>
            <a:br>
              <a:rPr lang="en-US" sz="1600" b="1" dirty="0" smtClean="0">
                <a:solidFill>
                  <a:srgbClr val="0070C0"/>
                </a:solidFill>
              </a:rPr>
            </a:br>
            <a:r>
              <a:rPr lang="en-US" sz="1600" b="1" dirty="0" smtClean="0">
                <a:solidFill>
                  <a:srgbClr val="0070C0"/>
                </a:solidFill>
              </a:rPr>
              <a:t>Convention and</a:t>
            </a:r>
            <a:br>
              <a:rPr lang="en-US" sz="1600" b="1" dirty="0" smtClean="0">
                <a:solidFill>
                  <a:srgbClr val="0070C0"/>
                </a:solidFill>
              </a:rPr>
            </a:br>
            <a:r>
              <a:rPr lang="en-US" sz="1600" b="1" dirty="0" smtClean="0">
                <a:solidFill>
                  <a:srgbClr val="0070C0"/>
                </a:solidFill>
              </a:rPr>
              <a:t>Exposition</a:t>
            </a:r>
            <a:endParaRPr lang="en-US" sz="16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08709" y="1371600"/>
            <a:ext cx="8582891"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If a Loan is a High-cost Mortgage: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Must assess a members ability to repay</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Cannot recommend or encourage default</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Counseling requirement</a:t>
            </a: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3400702"/>
            <a:ext cx="4208642" cy="42086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115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08709" y="1371600"/>
            <a:ext cx="8582891"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Counseling Requirement: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HUD Counseling Program</a:t>
            </a: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594272">
            <a:off x="6776086" y="703045"/>
            <a:ext cx="1847850"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016450"/>
            <a:ext cx="9144000" cy="392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66300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08709" y="1371600"/>
            <a:ext cx="8582891"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Counseling Requirement: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Provide a list of homeownership counseling organizations within 3 business days after application</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First time borrower must receive counseling if loan permits negative amortization</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Members with high-cost mortgage loans must provide proof of counseling </a:t>
            </a: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261375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22" y="0"/>
            <a:ext cx="9150722" cy="6351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83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5" name="Rectangle 4"/>
          <p:cNvSpPr/>
          <p:nvPr/>
        </p:nvSpPr>
        <p:spPr>
          <a:xfrm>
            <a:off x="663893" y="685800"/>
            <a:ext cx="7436715" cy="470898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500" b="1" cap="all"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 </a:t>
            </a:r>
          </a:p>
          <a:p>
            <a:pPr algn="ctr"/>
            <a:r>
              <a:rPr lang="en-US" sz="7500" b="1" cap="all"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&amp;</a:t>
            </a:r>
            <a:endParaRPr lang="en-US" sz="7500" b="1" cap="all"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7500" b="1" cap="all"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QUALIFIED MORTGAGES</a:t>
            </a:r>
            <a:endParaRPr lang="en-US" sz="7500" b="1" cap="all"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rot="19926903">
            <a:off x="6350299" y="4969519"/>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1114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1143000" y="1524000"/>
            <a:ext cx="5872890" cy="37548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Amends: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0" marR="0" lvl="3"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Truth in Lending</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(Regulation Z)</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168978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1143000" y="1524000"/>
            <a:ext cx="7239000" cy="34470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Amendment Introduced….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On the day the final rule was released……?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4174200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177233"/>
            <a:ext cx="8229600" cy="50167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Must consider 8 underwriting factors: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Current or reasonably expected income or assets; </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Current employment status; </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Monthly payment on the covered transaction;</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Monthly payment on any simultaneous loan; </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Monthly payment for mortgage-related obligations; </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Current debt obligations, alimony, and child support;</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Monthly debt-to-income ratio or residual income; and</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kumimoji="0" lang="en-US" sz="2600" b="1" i="0" u="none" strike="noStrike" kern="0" cap="none" spc="0" normalizeH="0" baseline="0" noProof="0" dirty="0" smtClean="0">
                <a:ln>
                  <a:noFill/>
                </a:ln>
                <a:solidFill>
                  <a:prstClr val="black"/>
                </a:solidFill>
                <a:effectLst/>
                <a:uLnTx/>
                <a:uFillTx/>
              </a:rPr>
              <a:t>Credit history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Must use reasonably reliable third-party records to verify the information they use to evaluate the factors.</a:t>
            </a:r>
          </a:p>
        </p:txBody>
      </p:sp>
    </p:spTree>
    <p:extLst>
      <p:ext uri="{BB962C8B-B14F-4D97-AF65-F5344CB8AC3E}">
        <p14:creationId xmlns="" xmlns:p14="http://schemas.microsoft.com/office/powerpoint/2010/main" val="418128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746619"/>
            <a:ext cx="8229600"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Qualified Mortgage DTI Requirements: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From Appendix Q</a:t>
            </a:r>
          </a:p>
        </p:txBody>
      </p:sp>
    </p:spTree>
    <p:extLst>
      <p:ext uri="{BB962C8B-B14F-4D97-AF65-F5344CB8AC3E}">
        <p14:creationId xmlns="" xmlns:p14="http://schemas.microsoft.com/office/powerpoint/2010/main" val="2903225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663095" y="1412183"/>
            <a:ext cx="8229600"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Dodd-Frank Act provides that “qualified mortgages” are entitled to a presumption that the creditor making the loan satisfied the ability-to-repay requirements.</a:t>
            </a:r>
            <a:endParaRPr kumimoji="0" lang="en-US" sz="2600" b="0" i="1" u="none" strike="noStrike" kern="0" cap="none" spc="0" normalizeH="0" baseline="0" noProof="0" dirty="0" smtClean="0">
              <a:ln>
                <a:noFill/>
              </a:ln>
              <a:solidFill>
                <a:prstClr val="black"/>
              </a:solidFill>
              <a:effectLst/>
              <a:uLnTx/>
              <a:uFillTx/>
            </a:endParaRP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34291" y="3435350"/>
            <a:ext cx="5196529" cy="344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2054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5" name="TextBox 4"/>
          <p:cNvSpPr txBox="1"/>
          <p:nvPr/>
        </p:nvSpPr>
        <p:spPr>
          <a:xfrm>
            <a:off x="457200" y="1752600"/>
            <a:ext cx="8393003" cy="4524315"/>
          </a:xfrm>
          <a:prstGeom prst="rect">
            <a:avLst/>
          </a:prstGeom>
          <a:noFill/>
        </p:spPr>
        <p:txBody>
          <a:bodyPr wrap="none" rtlCol="0">
            <a:spAutoFit/>
          </a:bodyPr>
          <a:lstStyle/>
          <a:p>
            <a:r>
              <a:rPr lang="en-US" sz="3000" b="1" dirty="0" smtClean="0">
                <a:solidFill>
                  <a:schemeClr val="bg1"/>
                </a:solidFill>
              </a:rPr>
              <a:t>International Remittance Transfers</a:t>
            </a:r>
          </a:p>
          <a:p>
            <a:endParaRPr lang="en-US" sz="3000" b="1" dirty="0" smtClean="0">
              <a:solidFill>
                <a:schemeClr val="bg1"/>
              </a:solidFill>
            </a:endParaRPr>
          </a:p>
          <a:p>
            <a:r>
              <a:rPr lang="en-US" sz="3000" b="1" dirty="0" smtClean="0">
                <a:solidFill>
                  <a:schemeClr val="bg1"/>
                </a:solidFill>
              </a:rPr>
              <a:t>Escrow Requirements – Reg. Z</a:t>
            </a:r>
          </a:p>
          <a:p>
            <a:r>
              <a:rPr lang="en-US" sz="3000" b="1" dirty="0" smtClean="0">
                <a:solidFill>
                  <a:schemeClr val="bg1"/>
                </a:solidFill>
              </a:rPr>
              <a:t>High Cost Mortgage and Counseling  - Reg. Z &amp; X</a:t>
            </a:r>
          </a:p>
          <a:p>
            <a:r>
              <a:rPr lang="en-US" sz="3000" b="1" dirty="0" smtClean="0">
                <a:solidFill>
                  <a:schemeClr val="bg1"/>
                </a:solidFill>
              </a:rPr>
              <a:t>Ability to Repay &amp; Qualified Mortgages – Reg. Z &amp; X</a:t>
            </a:r>
          </a:p>
          <a:p>
            <a:r>
              <a:rPr lang="en-US" sz="3000" b="1" dirty="0" smtClean="0">
                <a:solidFill>
                  <a:schemeClr val="bg1"/>
                </a:solidFill>
              </a:rPr>
              <a:t>Mortgage Servicing – Reg. Z &amp; X</a:t>
            </a:r>
          </a:p>
          <a:p>
            <a:r>
              <a:rPr lang="en-US" sz="3000" b="1" dirty="0" smtClean="0">
                <a:solidFill>
                  <a:schemeClr val="bg1"/>
                </a:solidFill>
              </a:rPr>
              <a:t>Loan Originator Compensation – Reg. Z</a:t>
            </a:r>
          </a:p>
          <a:p>
            <a:r>
              <a:rPr lang="en-US" sz="3000" b="1" dirty="0" smtClean="0">
                <a:solidFill>
                  <a:schemeClr val="bg1"/>
                </a:solidFill>
              </a:rPr>
              <a:t>Copies of Appraisals – Reg. B</a:t>
            </a:r>
          </a:p>
          <a:p>
            <a:endParaRPr lang="en-US" sz="3000" dirty="0" smtClean="0">
              <a:solidFill>
                <a:schemeClr val="bg1"/>
              </a:solidFill>
            </a:endParaRPr>
          </a:p>
          <a:p>
            <a:endParaRPr lang="en-US" dirty="0"/>
          </a:p>
        </p:txBody>
      </p:sp>
      <p:sp>
        <p:nvSpPr>
          <p:cNvPr id="9" name="TextBox 8"/>
          <p:cNvSpPr txBox="1"/>
          <p:nvPr/>
        </p:nvSpPr>
        <p:spPr>
          <a:xfrm>
            <a:off x="609600" y="1905000"/>
            <a:ext cx="8425705" cy="31393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High Cost Mortgage and Counseling  - Reg. Z &amp; X</a:t>
            </a:r>
          </a:p>
          <a:p>
            <a:pPr marL="0" marR="0" lvl="0" indent="0" defTabSz="914400" eaLnBrk="1" fontAlgn="auto" latinLnBrk="0" hangingPunct="1">
              <a:lnSpc>
                <a:spcPct val="100000"/>
              </a:lnSpc>
              <a:spcBef>
                <a:spcPts val="0"/>
              </a:spcBef>
              <a:spcAft>
                <a:spcPts val="120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Ability to Repay &amp; Qualified Mortgages – Reg. Z &amp; X</a:t>
            </a:r>
          </a:p>
          <a:p>
            <a:pPr marL="0" marR="0" lvl="0" indent="0" defTabSz="914400" eaLnBrk="1" fontAlgn="auto" latinLnBrk="0" hangingPunct="1">
              <a:lnSpc>
                <a:spcPct val="100000"/>
              </a:lnSpc>
              <a:spcBef>
                <a:spcPts val="0"/>
              </a:spcBef>
              <a:spcAft>
                <a:spcPts val="120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Mortgage Servicing – Reg. Z &amp; X</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
        <p:nvSpPr>
          <p:cNvPr id="10" name="Rectangle 9"/>
          <p:cNvSpPr/>
          <p:nvPr/>
        </p:nvSpPr>
        <p:spPr>
          <a:xfrm>
            <a:off x="588706" y="381000"/>
            <a:ext cx="266720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AGENDA</a:t>
            </a:r>
            <a:endParaRPr lang="en-US" sz="54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45340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67360" y="1447800"/>
            <a:ext cx="8229600" cy="38472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 Qualified Mortgage is not: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A no-doc loan; </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Interest only payments;</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Negatively amortizing;</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A balloon loan;</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Terms exceeding 30 years; or</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Points and fees exceed 3% of the loan amount</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	</a:t>
            </a:r>
            <a:r>
              <a:rPr kumimoji="0" lang="en-US" sz="2000" b="0" i="1" u="none" strike="noStrike" kern="0" cap="none" spc="0" normalizeH="0" baseline="0" noProof="0" dirty="0" smtClean="0">
                <a:ln>
                  <a:noFill/>
                </a:ln>
                <a:solidFill>
                  <a:prstClr val="black"/>
                </a:solidFill>
                <a:effectLst/>
                <a:uLnTx/>
                <a:uFillTx/>
              </a:rPr>
              <a:t>Although certain “bona fide discount points” are excluded for 	prime 	loans.</a:t>
            </a:r>
          </a:p>
        </p:txBody>
      </p:sp>
    </p:spTree>
    <p:extLst>
      <p:ext uri="{BB962C8B-B14F-4D97-AF65-F5344CB8AC3E}">
        <p14:creationId xmlns="" xmlns:p14="http://schemas.microsoft.com/office/powerpoint/2010/main" val="3416077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524000"/>
            <a:ext cx="8229600" cy="27392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Qualified Mortgage Requirements: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Monthly payments must be calculated on the highest payment that will apply in the first five years of the loan; </a:t>
            </a:r>
            <a:r>
              <a:rPr kumimoji="0" lang="en-US" sz="2600" b="1" i="0" u="none" strike="noStrike" kern="0" cap="none" spc="0" normalizeH="0" baseline="0" noProof="0" dirty="0" smtClean="0">
                <a:ln>
                  <a:noFill/>
                </a:ln>
                <a:solidFill>
                  <a:srgbClr val="0000FF"/>
                </a:solidFill>
                <a:effectLst/>
                <a:uLnTx/>
                <a:uFillTx/>
              </a:rPr>
              <a:t>and</a:t>
            </a:r>
          </a:p>
          <a:p>
            <a:pPr marL="971550" marR="0" lvl="1" indent="-5143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Members have a total debt-to-income ratio less than or equal to 43%.</a:t>
            </a:r>
          </a:p>
        </p:txBody>
      </p:sp>
    </p:spTree>
    <p:extLst>
      <p:ext uri="{BB962C8B-B14F-4D97-AF65-F5344CB8AC3E}">
        <p14:creationId xmlns="" xmlns:p14="http://schemas.microsoft.com/office/powerpoint/2010/main" val="376307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177233"/>
            <a:ext cx="8229600" cy="51398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Other Qualified Mortgage Requirements: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Temporary category of qualified mortgages –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More flexible underwriting requirements </a:t>
            </a:r>
            <a:r>
              <a:rPr kumimoji="0" lang="en-US" sz="2600" b="0" i="0" u="none" strike="noStrike" kern="0" cap="none" spc="0" normalizeH="0" baseline="0" noProof="0" dirty="0" smtClean="0">
                <a:ln>
                  <a:noFill/>
                </a:ln>
                <a:solidFill>
                  <a:prstClr val="black"/>
                </a:solidFill>
                <a:effectLst/>
                <a:uLnTx/>
                <a:uFillTx/>
              </a:rPr>
              <a:t>(</a:t>
            </a:r>
            <a:r>
              <a:rPr kumimoji="0" lang="en-US" sz="2600" b="0" i="1" u="none" strike="noStrike" kern="0" cap="none" spc="0" normalizeH="0" baseline="0" noProof="0" dirty="0" smtClean="0">
                <a:ln>
                  <a:noFill/>
                </a:ln>
                <a:solidFill>
                  <a:prstClr val="black"/>
                </a:solidFill>
                <a:effectLst/>
                <a:uLnTx/>
                <a:uFillTx/>
              </a:rPr>
              <a:t>so long as they satisfy the general product feature prerequisites for a qualified mortgage</a:t>
            </a:r>
            <a:r>
              <a:rPr kumimoji="0" lang="en-US" sz="2600" b="0" i="0" u="none" strike="noStrike" kern="0" cap="none" spc="0" normalizeH="0" baseline="0" noProof="0" dirty="0" smtClean="0">
                <a:ln>
                  <a:noFill/>
                </a:ln>
                <a:solidFill>
                  <a:prstClr val="black"/>
                </a:solidFill>
                <a:effectLst/>
                <a:uLnTx/>
                <a:uFillTx/>
              </a:rPr>
              <a:t>)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Eligible to be purchased, guaranteed or insured by either (1) the GSEs while they operate under Federal conservatorship or receivership; or (2) the U.S. Department of Housing and Urban Development, Department of Veterans Affairs, or Department of Agriculture or Rural Housing Service.</a:t>
            </a:r>
          </a:p>
        </p:txBody>
      </p:sp>
    </p:spTree>
    <p:extLst>
      <p:ext uri="{BB962C8B-B14F-4D97-AF65-F5344CB8AC3E}">
        <p14:creationId xmlns="" xmlns:p14="http://schemas.microsoft.com/office/powerpoint/2010/main" val="355231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371600"/>
            <a:ext cx="8229600" cy="35394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Other Qualified Mortgage Requirements: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Temporary provision will phase out over time as the various Federal agencies issue their own qualified mortgage rules…..????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and if GSE conservatorship ends,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and in any event after seven years.</a:t>
            </a:r>
          </a:p>
        </p:txBody>
      </p:sp>
    </p:spTree>
    <p:extLst>
      <p:ext uri="{BB962C8B-B14F-4D97-AF65-F5344CB8AC3E}">
        <p14:creationId xmlns="" xmlns:p14="http://schemas.microsoft.com/office/powerpoint/2010/main" val="344674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177233"/>
            <a:ext cx="8229600" cy="532453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Rural Balloon-Payment Qualified Mortgages: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Certain balloon-payment loans are qualified mortgages if they are originated and held in portfolio by small creditors operating predominantly in rural or underserved areas.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Must have:</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A term of five years or more;</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Fixed interest rate; and</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Meet underwriting standards….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Debt to income must be considered but is not subject to the 43% requirement.</a:t>
            </a:r>
          </a:p>
        </p:txBody>
      </p:sp>
    </p:spTree>
    <p:extLst>
      <p:ext uri="{BB962C8B-B14F-4D97-AF65-F5344CB8AC3E}">
        <p14:creationId xmlns="" xmlns:p14="http://schemas.microsoft.com/office/powerpoint/2010/main" val="1536217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177233"/>
            <a:ext cx="8534400" cy="50475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Are you a small servicer?</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Credit Unions are only eligible to make rural balloon-payment qualified mortgages if:</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Originate at least 50 percent of their first-lien mortgages in counties that are rural or underserved;</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Less than $2 billion in assets; </a:t>
            </a:r>
            <a:r>
              <a:rPr kumimoji="0" lang="en-US" sz="2600" b="1" i="0" u="none" strike="noStrike" kern="0" cap="none" spc="0" normalizeH="0" baseline="0" noProof="0" dirty="0" smtClean="0">
                <a:ln>
                  <a:noFill/>
                </a:ln>
                <a:solidFill>
                  <a:srgbClr val="0000FF"/>
                </a:solidFill>
                <a:effectLst/>
                <a:uLnTx/>
                <a:uFillTx/>
              </a:rPr>
              <a:t>and</a:t>
            </a:r>
            <a:r>
              <a:rPr kumimoji="0" lang="en-US" sz="2600" b="1" i="0" u="none" strike="noStrike" kern="0" cap="none" spc="0" normalizeH="0" baseline="0" noProof="0" dirty="0" smtClean="0">
                <a:ln>
                  <a:noFill/>
                </a:ln>
                <a:solidFill>
                  <a:prstClr val="black"/>
                </a:solidFill>
                <a:effectLst/>
                <a:uLnTx/>
                <a:uFillTx/>
              </a:rPr>
              <a:t> (along with their affiliates)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Originate no more than 500 first-lien mortgages per year.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The Bureau will designate a list of “rural” and “underserved” counties each year.</a:t>
            </a:r>
          </a:p>
        </p:txBody>
      </p:sp>
    </p:spTree>
    <p:extLst>
      <p:ext uri="{BB962C8B-B14F-4D97-AF65-F5344CB8AC3E}">
        <p14:creationId xmlns="" xmlns:p14="http://schemas.microsoft.com/office/powerpoint/2010/main" val="3460856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447800"/>
            <a:ext cx="8229600"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Prepayment Penalties?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Only if credit union offers an alternative loan without penalties and the loan type is a fixed rate qualified mortgage.</a:t>
            </a:r>
          </a:p>
        </p:txBody>
      </p:sp>
    </p:spTree>
    <p:extLst>
      <p:ext uri="{BB962C8B-B14F-4D97-AF65-F5344CB8AC3E}">
        <p14:creationId xmlns="" xmlns:p14="http://schemas.microsoft.com/office/powerpoint/2010/main" val="2610502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3972306"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Ability to Repay</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57200" y="1828800"/>
            <a:ext cx="8229600" cy="35394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Amendment</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Mortgage originator compensation in points and fees,</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Exemptions for certain types of lenders – small 	creditors,</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Refinancing and the Ability to Repay,</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Balloon loans, and</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Further definitions for “qualified mortgages”.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4187478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22" y="0"/>
            <a:ext cx="9150722" cy="6351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33792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5" name="Rectangle 4"/>
          <p:cNvSpPr/>
          <p:nvPr/>
        </p:nvSpPr>
        <p:spPr>
          <a:xfrm>
            <a:off x="853642" y="1886128"/>
            <a:ext cx="7436715" cy="240065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500" b="1" cap="all"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a:t>
            </a:r>
          </a:p>
          <a:p>
            <a:pPr algn="ctr"/>
            <a:r>
              <a:rPr lang="en-US" sz="7500" b="1" cap="all"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servicing</a:t>
            </a:r>
            <a:endParaRPr lang="en-US" sz="7500" b="1" cap="all"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rot="19926903">
            <a:off x="6087582" y="4483597"/>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8286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2" name="TextBox 1"/>
          <p:cNvSpPr txBox="1"/>
          <p:nvPr/>
        </p:nvSpPr>
        <p:spPr>
          <a:xfrm>
            <a:off x="1122400" y="1348792"/>
            <a:ext cx="739305" cy="707886"/>
          </a:xfrm>
          <a:prstGeom prst="rect">
            <a:avLst/>
          </a:prstGeom>
          <a:noFill/>
        </p:spPr>
        <p:txBody>
          <a:bodyPr wrap="none" rtlCol="0">
            <a:spAutoFit/>
          </a:bodyPr>
          <a:lstStyle/>
          <a:p>
            <a:r>
              <a:rPr lang="en-US" sz="4000" dirty="0" smtClean="0">
                <a:latin typeface="Elephant" pitchFamily="18" charset="0"/>
              </a:rPr>
              <a:t>M</a:t>
            </a:r>
            <a:endParaRPr lang="en-US" sz="4000" dirty="0">
              <a:latin typeface="Elephant" pitchFamily="18" charset="0"/>
            </a:endParaRPr>
          </a:p>
        </p:txBody>
      </p:sp>
      <p:sp>
        <p:nvSpPr>
          <p:cNvPr id="9" name="TextBox 8"/>
          <p:cNvSpPr txBox="1"/>
          <p:nvPr/>
        </p:nvSpPr>
        <p:spPr>
          <a:xfrm>
            <a:off x="1193733" y="521968"/>
            <a:ext cx="460382" cy="707886"/>
          </a:xfrm>
          <a:prstGeom prst="rect">
            <a:avLst/>
          </a:prstGeom>
          <a:noFill/>
        </p:spPr>
        <p:txBody>
          <a:bodyPr wrap="none" rtlCol="0">
            <a:spAutoFit/>
          </a:bodyPr>
          <a:lstStyle/>
          <a:p>
            <a:r>
              <a:rPr lang="en-US" sz="4000" dirty="0" smtClean="0">
                <a:latin typeface="Elephant" pitchFamily="18" charset="0"/>
              </a:rPr>
              <a:t>I</a:t>
            </a:r>
            <a:endParaRPr lang="en-US" sz="4000" dirty="0">
              <a:latin typeface="Elephant" pitchFamily="18" charset="0"/>
            </a:endParaRPr>
          </a:p>
        </p:txBody>
      </p:sp>
      <p:sp>
        <p:nvSpPr>
          <p:cNvPr id="10" name="TextBox 9"/>
          <p:cNvSpPr txBox="1"/>
          <p:nvPr/>
        </p:nvSpPr>
        <p:spPr>
          <a:xfrm>
            <a:off x="1122400" y="2133600"/>
            <a:ext cx="601447" cy="707886"/>
          </a:xfrm>
          <a:prstGeom prst="rect">
            <a:avLst/>
          </a:prstGeom>
          <a:noFill/>
        </p:spPr>
        <p:txBody>
          <a:bodyPr wrap="none" rtlCol="0">
            <a:spAutoFit/>
          </a:bodyPr>
          <a:lstStyle/>
          <a:p>
            <a:r>
              <a:rPr lang="en-US" sz="4000" dirty="0" smtClean="0">
                <a:latin typeface="Elephant" pitchFamily="18" charset="0"/>
              </a:rPr>
              <a:t>P</a:t>
            </a:r>
            <a:endParaRPr lang="en-US" sz="4000" dirty="0">
              <a:latin typeface="Elephant" pitchFamily="18" charset="0"/>
            </a:endParaRPr>
          </a:p>
        </p:txBody>
      </p:sp>
      <p:sp>
        <p:nvSpPr>
          <p:cNvPr id="11" name="TextBox 10"/>
          <p:cNvSpPr txBox="1"/>
          <p:nvPr/>
        </p:nvSpPr>
        <p:spPr>
          <a:xfrm>
            <a:off x="1122400" y="2895600"/>
            <a:ext cx="567784" cy="707886"/>
          </a:xfrm>
          <a:prstGeom prst="rect">
            <a:avLst/>
          </a:prstGeom>
          <a:noFill/>
        </p:spPr>
        <p:txBody>
          <a:bodyPr wrap="none" rtlCol="0">
            <a:spAutoFit/>
          </a:bodyPr>
          <a:lstStyle/>
          <a:p>
            <a:r>
              <a:rPr lang="en-US" sz="4000" dirty="0" smtClean="0">
                <a:latin typeface="Elephant" pitchFamily="18" charset="0"/>
              </a:rPr>
              <a:t>A</a:t>
            </a:r>
            <a:endParaRPr lang="en-US" sz="4000" dirty="0">
              <a:latin typeface="Elephant" pitchFamily="18" charset="0"/>
            </a:endParaRPr>
          </a:p>
        </p:txBody>
      </p:sp>
      <p:sp>
        <p:nvSpPr>
          <p:cNvPr id="12" name="TextBox 11"/>
          <p:cNvSpPr txBox="1"/>
          <p:nvPr/>
        </p:nvSpPr>
        <p:spPr>
          <a:xfrm>
            <a:off x="1131493" y="4572000"/>
            <a:ext cx="596638" cy="707886"/>
          </a:xfrm>
          <a:prstGeom prst="rect">
            <a:avLst/>
          </a:prstGeom>
          <a:noFill/>
        </p:spPr>
        <p:txBody>
          <a:bodyPr wrap="none" rtlCol="0">
            <a:spAutoFit/>
          </a:bodyPr>
          <a:lstStyle/>
          <a:p>
            <a:r>
              <a:rPr lang="en-US" sz="4000" dirty="0" smtClean="0">
                <a:latin typeface="Elephant" pitchFamily="18" charset="0"/>
              </a:rPr>
              <a:t>T</a:t>
            </a:r>
            <a:endParaRPr lang="en-US" sz="4000" dirty="0">
              <a:latin typeface="Elephant" pitchFamily="18" charset="0"/>
            </a:endParaRPr>
          </a:p>
        </p:txBody>
      </p:sp>
      <p:sp>
        <p:nvSpPr>
          <p:cNvPr id="13" name="TextBox 12"/>
          <p:cNvSpPr txBox="1"/>
          <p:nvPr/>
        </p:nvSpPr>
        <p:spPr>
          <a:xfrm>
            <a:off x="1131493" y="3733800"/>
            <a:ext cx="591829" cy="707886"/>
          </a:xfrm>
          <a:prstGeom prst="rect">
            <a:avLst/>
          </a:prstGeom>
          <a:noFill/>
        </p:spPr>
        <p:txBody>
          <a:bodyPr wrap="none" rtlCol="0">
            <a:spAutoFit/>
          </a:bodyPr>
          <a:lstStyle/>
          <a:p>
            <a:r>
              <a:rPr lang="en-US" sz="4000" dirty="0" smtClean="0">
                <a:latin typeface="Elephant" pitchFamily="18" charset="0"/>
              </a:rPr>
              <a:t>C</a:t>
            </a:r>
            <a:endParaRPr lang="en-US" sz="4000" dirty="0">
              <a:latin typeface="Elephant" pitchFamily="18" charset="0"/>
            </a:endParaRPr>
          </a:p>
        </p:txBody>
      </p:sp>
      <p:sp>
        <p:nvSpPr>
          <p:cNvPr id="4" name="TextBox 3"/>
          <p:cNvSpPr txBox="1"/>
          <p:nvPr/>
        </p:nvSpPr>
        <p:spPr>
          <a:xfrm>
            <a:off x="1492051" y="685800"/>
            <a:ext cx="1853713" cy="461665"/>
          </a:xfrm>
          <a:prstGeom prst="rect">
            <a:avLst/>
          </a:prstGeom>
          <a:noFill/>
        </p:spPr>
        <p:txBody>
          <a:bodyPr wrap="none" rtlCol="0">
            <a:spAutoFit/>
          </a:bodyPr>
          <a:lstStyle/>
          <a:p>
            <a:r>
              <a:rPr lang="en-US" sz="2400" dirty="0" err="1" smtClean="0">
                <a:solidFill>
                  <a:srgbClr val="0000FF"/>
                </a:solidFill>
              </a:rPr>
              <a:t>mplementing</a:t>
            </a:r>
            <a:endParaRPr lang="en-US" sz="2400" dirty="0">
              <a:solidFill>
                <a:srgbClr val="0000FF"/>
              </a:solidFill>
            </a:endParaRPr>
          </a:p>
        </p:txBody>
      </p:sp>
      <p:sp>
        <p:nvSpPr>
          <p:cNvPr id="14" name="TextBox 13"/>
          <p:cNvSpPr txBox="1"/>
          <p:nvPr/>
        </p:nvSpPr>
        <p:spPr>
          <a:xfrm>
            <a:off x="1685925" y="1523999"/>
            <a:ext cx="1162498" cy="461665"/>
          </a:xfrm>
          <a:prstGeom prst="rect">
            <a:avLst/>
          </a:prstGeom>
          <a:noFill/>
        </p:spPr>
        <p:txBody>
          <a:bodyPr wrap="none" rtlCol="0">
            <a:spAutoFit/>
          </a:bodyPr>
          <a:lstStyle/>
          <a:p>
            <a:r>
              <a:rPr lang="en-US" sz="2400" dirty="0" err="1" smtClean="0">
                <a:solidFill>
                  <a:srgbClr val="0000FF"/>
                </a:solidFill>
              </a:rPr>
              <a:t>anaging</a:t>
            </a:r>
            <a:endParaRPr lang="en-US" sz="2400" dirty="0">
              <a:solidFill>
                <a:srgbClr val="0000FF"/>
              </a:solidFill>
            </a:endParaRPr>
          </a:p>
        </p:txBody>
      </p:sp>
      <p:sp>
        <p:nvSpPr>
          <p:cNvPr id="15" name="TextBox 14"/>
          <p:cNvSpPr txBox="1"/>
          <p:nvPr/>
        </p:nvSpPr>
        <p:spPr>
          <a:xfrm>
            <a:off x="1524000" y="2295525"/>
            <a:ext cx="1043876" cy="461665"/>
          </a:xfrm>
          <a:prstGeom prst="rect">
            <a:avLst/>
          </a:prstGeom>
          <a:noFill/>
        </p:spPr>
        <p:txBody>
          <a:bodyPr wrap="none" rtlCol="0">
            <a:spAutoFit/>
          </a:bodyPr>
          <a:lstStyle/>
          <a:p>
            <a:r>
              <a:rPr lang="en-US" sz="2400" dirty="0" err="1" smtClean="0">
                <a:solidFill>
                  <a:srgbClr val="0000FF"/>
                </a:solidFill>
              </a:rPr>
              <a:t>ossible</a:t>
            </a:r>
            <a:endParaRPr lang="en-US" sz="2400" dirty="0">
              <a:solidFill>
                <a:srgbClr val="0000FF"/>
              </a:solidFill>
            </a:endParaRPr>
          </a:p>
        </p:txBody>
      </p:sp>
      <p:sp>
        <p:nvSpPr>
          <p:cNvPr id="16" name="TextBox 15"/>
          <p:cNvSpPr txBox="1"/>
          <p:nvPr/>
        </p:nvSpPr>
        <p:spPr>
          <a:xfrm>
            <a:off x="1585912" y="3048000"/>
            <a:ext cx="931665" cy="461665"/>
          </a:xfrm>
          <a:prstGeom prst="rect">
            <a:avLst/>
          </a:prstGeom>
          <a:noFill/>
        </p:spPr>
        <p:txBody>
          <a:bodyPr wrap="none" rtlCol="0">
            <a:spAutoFit/>
          </a:bodyPr>
          <a:lstStyle/>
          <a:p>
            <a:r>
              <a:rPr lang="en-US" sz="2400" dirty="0" err="1" smtClean="0">
                <a:solidFill>
                  <a:srgbClr val="0000FF"/>
                </a:solidFill>
              </a:rPr>
              <a:t>ctions</a:t>
            </a:r>
            <a:endParaRPr lang="en-US" sz="2400" dirty="0">
              <a:solidFill>
                <a:srgbClr val="0000FF"/>
              </a:solidFill>
            </a:endParaRPr>
          </a:p>
        </p:txBody>
      </p:sp>
      <p:sp>
        <p:nvSpPr>
          <p:cNvPr id="17" name="TextBox 16"/>
          <p:cNvSpPr txBox="1"/>
          <p:nvPr/>
        </p:nvSpPr>
        <p:spPr>
          <a:xfrm>
            <a:off x="1580105" y="3886200"/>
            <a:ext cx="881010" cy="461665"/>
          </a:xfrm>
          <a:prstGeom prst="rect">
            <a:avLst/>
          </a:prstGeom>
          <a:noFill/>
        </p:spPr>
        <p:txBody>
          <a:bodyPr wrap="none" rtlCol="0">
            <a:spAutoFit/>
          </a:bodyPr>
          <a:lstStyle/>
          <a:p>
            <a:r>
              <a:rPr lang="en-US" sz="2400" dirty="0" err="1" smtClean="0">
                <a:solidFill>
                  <a:srgbClr val="0000FF"/>
                </a:solidFill>
              </a:rPr>
              <a:t>ritical</a:t>
            </a:r>
            <a:endParaRPr lang="en-US" sz="2400" dirty="0">
              <a:solidFill>
                <a:srgbClr val="0000FF"/>
              </a:solidFill>
            </a:endParaRPr>
          </a:p>
        </p:txBody>
      </p:sp>
      <p:sp>
        <p:nvSpPr>
          <p:cNvPr id="18" name="TextBox 17"/>
          <p:cNvSpPr txBox="1"/>
          <p:nvPr/>
        </p:nvSpPr>
        <p:spPr>
          <a:xfrm>
            <a:off x="1537897" y="4729162"/>
            <a:ext cx="2328714" cy="461665"/>
          </a:xfrm>
          <a:prstGeom prst="rect">
            <a:avLst/>
          </a:prstGeom>
          <a:noFill/>
        </p:spPr>
        <p:txBody>
          <a:bodyPr wrap="none" rtlCol="0">
            <a:spAutoFit/>
          </a:bodyPr>
          <a:lstStyle/>
          <a:p>
            <a:r>
              <a:rPr lang="en-US" sz="2400" dirty="0" err="1">
                <a:solidFill>
                  <a:srgbClr val="0000FF"/>
                </a:solidFill>
              </a:rPr>
              <a:t>o</a:t>
            </a:r>
            <a:r>
              <a:rPr lang="en-US" sz="2400" dirty="0" err="1" smtClean="0">
                <a:solidFill>
                  <a:srgbClr val="0000FF"/>
                </a:solidFill>
              </a:rPr>
              <a:t>day</a:t>
            </a:r>
            <a:r>
              <a:rPr lang="en-US" sz="2400" dirty="0" smtClean="0">
                <a:solidFill>
                  <a:srgbClr val="0000FF"/>
                </a:solidFill>
              </a:rPr>
              <a:t> / Tomorrow</a:t>
            </a:r>
            <a:endParaRPr lang="en-US" sz="2400" dirty="0">
              <a:solidFill>
                <a:srgbClr val="0000FF"/>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70773" cy="6351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8621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circle(in)">
                                      <p:cBhvr>
                                        <p:cTn id="3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81571" y="1371600"/>
            <a:ext cx="8221546" cy="48320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Amends: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	</a:t>
            </a:r>
            <a:r>
              <a:rPr kumimoji="0" lang="en-US" sz="3500" b="1" i="0" u="none" strike="noStrike" kern="0" cap="none" spc="0" normalizeH="0" baseline="0" noProof="0" dirty="0" smtClean="0">
                <a:ln>
                  <a:noFill/>
                </a:ln>
                <a:solidFill>
                  <a:prstClr val="black"/>
                </a:solidFill>
                <a:effectLst/>
                <a:uLnTx/>
                <a:uFillTx/>
              </a:rPr>
              <a:t>Truth in Lending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prstClr val="black"/>
                </a:solidFill>
                <a:effectLst/>
                <a:uLnTx/>
                <a:uFillTx/>
              </a:rPr>
              <a:t>	(Regulation Z)</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prstClr val="black"/>
                </a:solidFill>
                <a:effectLst/>
                <a:uLnTx/>
                <a:uFillTx/>
              </a:rPr>
              <a:t>		&amp;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prstClr val="black"/>
                </a:solidFill>
                <a:effectLst/>
                <a:uLnTx/>
                <a:uFillTx/>
              </a:rPr>
              <a:t>	Real Estate Settlement Procedures 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prstClr val="black"/>
                </a:solidFill>
                <a:effectLst/>
                <a:uLnTx/>
                <a:uFillTx/>
              </a:rPr>
              <a:t>	(Regulation X)</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2620742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533400" y="1600200"/>
            <a:ext cx="7777018"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Service fewer than 5,000 mortgage loans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Service only mortgage loans they or an affiliate originate and 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3238353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371600"/>
            <a:ext cx="7777018" cy="46012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Periodic Billing Statements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prstClr val="black"/>
              </a:solidFill>
              <a:effectLst/>
              <a:uLnTx/>
              <a:uFillTx/>
            </a:endParaRP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Payment currently due</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Past payments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Application of payments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Fees imposed</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Transaction activity</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Loan servicer contact information</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Housing counselor contacts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prstClr val="black"/>
                </a:solidFill>
                <a:effectLst/>
                <a:uLnTx/>
                <a:uFillTx/>
              </a:rPr>
              <a:t>Does not apply to fixed rate loans if servicer provides a coupon book</a:t>
            </a:r>
            <a:r>
              <a:rPr kumimoji="0" lang="en-US" sz="20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 xmlns:p14="http://schemas.microsoft.com/office/powerpoint/2010/main" val="3281254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371600"/>
            <a:ext cx="7777018"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ARM Interest Rate Adjustments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Notice between 210 and 240 days before the first payment due date after the rate adjusts.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Notice must contain an estimate of the new rate and payment.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Notice between 60 and 120 days before payment is due if the payment changes.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prstClr val="black"/>
                </a:solidFill>
                <a:effectLst/>
                <a:uLnTx/>
                <a:uFillTx/>
              </a:rPr>
              <a:t>Annual ARM Notice is no longer required</a:t>
            </a:r>
            <a:r>
              <a:rPr kumimoji="0" lang="en-US" sz="20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 xmlns:p14="http://schemas.microsoft.com/office/powerpoint/2010/main" val="2141126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371600"/>
            <a:ext cx="7777018" cy="19851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Prompt Payment Crediting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prstClr val="black"/>
              </a:solidFill>
              <a:effectLst/>
              <a:uLnTx/>
              <a:uFillTx/>
            </a:endParaRP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Servicers must credit payments from members as of the day of receipt.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3661" y="3505201"/>
            <a:ext cx="3724275" cy="2846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6830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10" name="TextBox 9"/>
          <p:cNvSpPr txBox="1"/>
          <p:nvPr/>
        </p:nvSpPr>
        <p:spPr>
          <a:xfrm>
            <a:off x="452582" y="1371600"/>
            <a:ext cx="7777018" cy="19851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Payoff Statements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Provide accurate payoff balance within 7 days of a members written request.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4086528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371600"/>
            <a:ext cx="8234218" cy="50167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Force Placed Insurance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Can’t charge for force placed insurance unless: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Notice to member 45 days before charging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Notice to the member at least 15 days before charging (and no sooner than 30 days after the initial notice).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1" u="none" strike="noStrike" kern="0" cap="none" spc="0" normalizeH="0" baseline="0" noProof="0" dirty="0" smtClean="0">
                <a:ln>
                  <a:noFill/>
                </a:ln>
                <a:solidFill>
                  <a:prstClr val="black"/>
                </a:solidFill>
                <a:effectLst/>
                <a:uLnTx/>
                <a:uFillTx/>
              </a:rPr>
              <a:t>If member provides proof of coverage CU must refund member for overlapping periods.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prstClr val="black"/>
                </a:solidFill>
                <a:effectLst/>
                <a:uLnTx/>
                <a:uFillTx/>
              </a:rPr>
              <a:t>Small servicer exemption……. Depends on your view</a:t>
            </a:r>
            <a:r>
              <a:rPr kumimoji="0" lang="en-US" sz="3000" b="0" i="1" u="none" strike="noStrike" kern="0" cap="none" spc="0" normalizeH="0" baseline="0" noProof="0" dirty="0" smtClean="0">
                <a:ln>
                  <a:noFill/>
                </a:ln>
                <a:solidFill>
                  <a:prstClr val="black"/>
                </a:solidFill>
                <a:effectLst/>
                <a:uLnTx/>
                <a:uFillTx/>
              </a:rPr>
              <a:t>.</a:t>
            </a: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3138599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40" y="1600201"/>
            <a:ext cx="3200360" cy="4539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3200" y="1828800"/>
            <a:ext cx="5972251" cy="33239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Force Placed Insurance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If the members hazard insurance is escrowed…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CU must continue that coverage and can advance funds from the escrow account to do so. </a:t>
            </a:r>
          </a:p>
        </p:txBody>
      </p:sp>
    </p:spTree>
    <p:extLst>
      <p:ext uri="{BB962C8B-B14F-4D97-AF65-F5344CB8AC3E}">
        <p14:creationId xmlns="" xmlns:p14="http://schemas.microsoft.com/office/powerpoint/2010/main" val="2846430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371600"/>
            <a:ext cx="7777018"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Error Resolution Procedures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Acknowledge complaints and error resolution requests within 5 days.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Conduct an investigation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Provide notification of investigation results and correction within 30 to 45 days.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Provide member with information or explanation.</a:t>
            </a:r>
            <a:endParaRPr kumimoji="0" lang="en-US" sz="30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1666370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177233"/>
            <a:ext cx="7777018" cy="50167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Policies &amp; Procedures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Provide accurate timely information to members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Evaluate loss mitigation applications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Provide oversight and compliance of service providers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Facilitate transfer of information</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Written error resolution and information request procedure</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Record retention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311238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5" name="Rectangle 4"/>
          <p:cNvSpPr/>
          <p:nvPr/>
        </p:nvSpPr>
        <p:spPr>
          <a:xfrm>
            <a:off x="674053" y="1066800"/>
            <a:ext cx="7436715" cy="355481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500" b="1" cap="all"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 and Counseling</a:t>
            </a:r>
            <a:endParaRPr lang="en-US" sz="7500" b="1" cap="all"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rot="19926903">
            <a:off x="6052673" y="4788397"/>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2001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524000"/>
            <a:ext cx="7777018"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Loan Servicing Documentation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Servicers are required to maintain certain documents and information for each mortgage loan that allows a “servicing file” to be compiled in 5 days.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1365429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17022" y="1447800"/>
            <a:ext cx="7777018" cy="42165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Delinquent Members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Live contact with borrower by 36</a:t>
            </a:r>
            <a:r>
              <a:rPr kumimoji="0" lang="en-US" sz="2600" b="1" i="0" u="none" strike="noStrike" kern="0" cap="none" spc="0" normalizeH="0" baseline="30000" noProof="0" dirty="0" smtClean="0">
                <a:ln>
                  <a:noFill/>
                </a:ln>
                <a:solidFill>
                  <a:prstClr val="black"/>
                </a:solidFill>
                <a:effectLst/>
                <a:uLnTx/>
                <a:uFillTx/>
              </a:rPr>
              <a:t>th</a:t>
            </a:r>
            <a:r>
              <a:rPr kumimoji="0" lang="en-US" sz="2600" b="1" i="0" u="none" strike="noStrike" kern="0" cap="none" spc="0" normalizeH="0" baseline="0" noProof="0" dirty="0" smtClean="0">
                <a:ln>
                  <a:noFill/>
                </a:ln>
                <a:solidFill>
                  <a:prstClr val="black"/>
                </a:solidFill>
                <a:effectLst/>
                <a:uLnTx/>
                <a:uFillTx/>
              </a:rPr>
              <a:t> day of delinquency.</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Inform member “loss mitigation options may be available.”</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Written notice of loss mitigation options before 45</a:t>
            </a:r>
            <a:r>
              <a:rPr kumimoji="0" lang="en-US" sz="2600" b="1" i="0" u="none" strike="noStrike" kern="0" cap="none" spc="0" normalizeH="0" baseline="30000" noProof="0" dirty="0" smtClean="0">
                <a:ln>
                  <a:noFill/>
                </a:ln>
                <a:solidFill>
                  <a:prstClr val="black"/>
                </a:solidFill>
                <a:effectLst/>
                <a:uLnTx/>
                <a:uFillTx/>
              </a:rPr>
              <a:t>th</a:t>
            </a:r>
            <a:r>
              <a:rPr kumimoji="0" lang="en-US" sz="2600" b="1" i="0" u="none" strike="noStrike" kern="0" cap="none" spc="0" normalizeH="0" baseline="0" noProof="0" dirty="0" smtClean="0">
                <a:ln>
                  <a:noFill/>
                </a:ln>
                <a:solidFill>
                  <a:prstClr val="black"/>
                </a:solidFill>
                <a:effectLst/>
                <a:uLnTx/>
                <a:uFillTx/>
              </a:rPr>
              <a:t> day of delinquency.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1888950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31913" y="1371600"/>
            <a:ext cx="7777018" cy="46166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Loss Mitigation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If member applies for loss mitigation option:</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Acknowledge receipt of application in writing within 5 days.</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Inform if application is complete – or what additional information is needed.</a:t>
            </a:r>
          </a:p>
          <a:p>
            <a:pPr marL="914400" marR="0" lvl="1"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Exercise diligence in obtaining documentation and information to complete application.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2448282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177233"/>
            <a:ext cx="7777018" cy="54168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Loss Mitigation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For a complete loss mitigation application received more than 37 days before a foreclosure sale, the servicer is required to evaluate the borrower, within 30 days, for all loss mitigation options for which the borrower may be eligible in accordance with the investor’s eligibility rules, including both options that enable the borrower to retain the home (such as a loan modification) and non-retention options (such as a short sale).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615417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177233"/>
            <a:ext cx="8234218" cy="54168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Loss Mitigation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CU must provide member with written loss mitigation determination:</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Explanation</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Inputs used to make Net Present Value calculation</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Basis for denial</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Member can appeal decision as long as it is 90 before a foreclosure sale.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prstClr val="black"/>
                </a:solidFill>
                <a:effectLst/>
                <a:uLnTx/>
                <a:uFillTx/>
              </a:rPr>
              <a:t>	Small servicer exemption.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1936351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52582" y="1177233"/>
            <a:ext cx="8234218" cy="517064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Foreclosure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Loan must be 120 days past due before CU can send foreclosure notice or file.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If member submits loss mitigation application before CU has sent first foreclosure notice or filing - cannot begin foreclosure process until:</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CU informs member no loss mitigation options are available (and appeals are exhausted);</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Member rejects loss mitigation offers; </a:t>
            </a:r>
            <a:r>
              <a:rPr kumimoji="0" lang="en-US" sz="2600" b="1" i="0" u="none" strike="noStrike" kern="0" cap="none" spc="0" normalizeH="0" baseline="0" noProof="0" dirty="0" smtClean="0">
                <a:ln>
                  <a:noFill/>
                </a:ln>
                <a:solidFill>
                  <a:srgbClr val="0000FF"/>
                </a:solidFill>
                <a:effectLst/>
                <a:uLnTx/>
                <a:uFillTx/>
              </a:rPr>
              <a:t>or</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Borrower fails to comply with loss mitigation option terms.</a:t>
            </a:r>
            <a:endParaRPr kumimoji="0" lang="en-US" sz="26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4068766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879797"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Mortgage Servicing</a:t>
            </a:r>
          </a:p>
        </p:txBody>
      </p:sp>
      <p:sp>
        <p:nvSpPr>
          <p:cNvPr id="9" name="TextBox 8"/>
          <p:cNvSpPr txBox="1"/>
          <p:nvPr/>
        </p:nvSpPr>
        <p:spPr>
          <a:xfrm>
            <a:off x="477982" y="1447800"/>
            <a:ext cx="8234218" cy="42165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Foreclosure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prstClr val="black"/>
                </a:solidFill>
                <a:effectLst/>
                <a:uLnTx/>
                <a:uFillTx/>
              </a:rPr>
              <a:t>If member submits loss mitigation application more than 37 days before foreclosure sale - cannot conduct sale until:</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CU informs member no loss mitigation options are available (and appeals are exhausted);</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Member rejects loss mitigation offers; </a:t>
            </a:r>
            <a:r>
              <a:rPr kumimoji="0" lang="en-US" sz="2600" b="1" i="0" u="none" strike="noStrike" kern="0" cap="none" spc="0" normalizeH="0" baseline="0" noProof="0" dirty="0" smtClean="0">
                <a:ln>
                  <a:noFill/>
                </a:ln>
                <a:solidFill>
                  <a:srgbClr val="0000FF"/>
                </a:solidFill>
                <a:effectLst/>
                <a:uLnTx/>
                <a:uFillTx/>
              </a:rPr>
              <a:t>or</a:t>
            </a:r>
          </a:p>
          <a:p>
            <a:pPr marL="1371600" marR="0" lvl="2"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0" cap="none" spc="0" normalizeH="0" baseline="0" noProof="0" dirty="0" smtClean="0">
                <a:ln>
                  <a:noFill/>
                </a:ln>
                <a:solidFill>
                  <a:prstClr val="black"/>
                </a:solidFill>
                <a:effectLst/>
                <a:uLnTx/>
                <a:uFillTx/>
              </a:rPr>
              <a:t>Borrower fails to comply with loss mitigation option terms.</a:t>
            </a:r>
            <a:endParaRPr kumimoji="0" lang="en-US" sz="26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2428925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22" y="0"/>
            <a:ext cx="9150722" cy="6351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47848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2830903"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7853" y="1524000"/>
            <a:ext cx="5048294" cy="42817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93733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997438"/>
            <a:ext cx="9144000" cy="860562"/>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extBox 9"/>
          <p:cNvSpPr txBox="1"/>
          <p:nvPr/>
        </p:nvSpPr>
        <p:spPr>
          <a:xfrm>
            <a:off x="838200" y="2438400"/>
            <a:ext cx="7467600" cy="2492990"/>
          </a:xfrm>
          <a:prstGeom prst="rect">
            <a:avLst/>
          </a:prstGeom>
          <a:noFill/>
        </p:spPr>
        <p:txBody>
          <a:bodyPr wrap="square" rtlCol="0">
            <a:spAutoFit/>
          </a:bodyPr>
          <a:lstStyle/>
          <a:p>
            <a:pPr algn="ctr"/>
            <a:r>
              <a:rPr lang="en-US" sz="1200" b="1" dirty="0" smtClean="0"/>
              <a:t/>
            </a:r>
            <a:br>
              <a:rPr lang="en-US" sz="1200" b="1" dirty="0" smtClean="0"/>
            </a:br>
            <a:r>
              <a:rPr lang="en-US" sz="1200" b="1" dirty="0" smtClean="0"/>
              <a:t/>
            </a:r>
            <a:br>
              <a:rPr lang="en-US" sz="1200" b="1" dirty="0" smtClean="0"/>
            </a:br>
            <a:r>
              <a:rPr lang="en-US" sz="2400" b="1" dirty="0" smtClean="0"/>
              <a:t>Shawn Wolbert, CIA, CUCE</a:t>
            </a:r>
            <a:endParaRPr lang="en-US" sz="1400" b="1" dirty="0"/>
          </a:p>
          <a:p>
            <a:pPr algn="ctr"/>
            <a:r>
              <a:rPr lang="en-US" b="1" dirty="0" smtClean="0"/>
              <a:t>MCUL &amp; Affiliates</a:t>
            </a:r>
          </a:p>
          <a:p>
            <a:pPr algn="ctr"/>
            <a:endParaRPr lang="en-US" b="1" dirty="0" smtClean="0"/>
          </a:p>
          <a:p>
            <a:pPr algn="ctr"/>
            <a:r>
              <a:rPr lang="en-US" dirty="0" smtClean="0"/>
              <a:t>Shawn.Wolbert@MCUL.org</a:t>
            </a:r>
            <a:br>
              <a:rPr lang="en-US" dirty="0" smtClean="0"/>
            </a:br>
            <a:r>
              <a:rPr lang="en-US" dirty="0" smtClean="0"/>
              <a:t>Phone/Web/Social Media </a:t>
            </a:r>
            <a:endParaRPr lang="en-US" dirty="0"/>
          </a:p>
          <a:p>
            <a:pPr algn="ctr"/>
            <a:endParaRPr lang="en-US" b="1" dirty="0" smtClean="0"/>
          </a:p>
          <a:p>
            <a:pPr algn="ctr"/>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43352" y="5291181"/>
            <a:ext cx="1419648" cy="1412514"/>
          </a:xfrm>
          <a:prstGeom prst="rect">
            <a:avLst/>
          </a:prstGeom>
        </p:spPr>
      </p:pic>
      <p:sp>
        <p:nvSpPr>
          <p:cNvPr id="6" name="TextBox 5"/>
          <p:cNvSpPr txBox="1"/>
          <p:nvPr/>
        </p:nvSpPr>
        <p:spPr>
          <a:xfrm>
            <a:off x="228600" y="6260068"/>
            <a:ext cx="352806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532370" y="685800"/>
            <a:ext cx="1371600" cy="369332"/>
          </a:xfrm>
          <a:prstGeom prst="rect">
            <a:avLst/>
          </a:prstGeom>
          <a:noFill/>
        </p:spPr>
        <p:txBody>
          <a:bodyPr wrap="square" rtlCol="0">
            <a:spAutoFit/>
          </a:bodyPr>
          <a:lstStyle/>
          <a:p>
            <a:r>
              <a:rPr lang="en-US" b="1" dirty="0" smtClean="0">
                <a:solidFill>
                  <a:srgbClr val="F0D400"/>
                </a:solidFill>
              </a:rPr>
              <a:t>#</a:t>
            </a:r>
            <a:r>
              <a:rPr lang="en-US" b="1" dirty="0" err="1" smtClean="0">
                <a:solidFill>
                  <a:srgbClr val="F0D400"/>
                </a:solidFill>
              </a:rPr>
              <a:t>mculace</a:t>
            </a:r>
            <a:endParaRPr lang="en-US" b="1" dirty="0">
              <a:solidFill>
                <a:srgbClr val="F0D400"/>
              </a:solidFill>
            </a:endParaRPr>
          </a:p>
        </p:txBody>
      </p:sp>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800" y="373015"/>
            <a:ext cx="467251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2400" y="269631"/>
            <a:ext cx="2438400" cy="949569"/>
          </a:xfrm>
          <a:prstGeom prst="rect">
            <a:avLst/>
          </a:prstGeom>
        </p:spPr>
      </p:pic>
      <p:sp>
        <p:nvSpPr>
          <p:cNvPr id="12" name="TextBox 11"/>
          <p:cNvSpPr txBox="1"/>
          <p:nvPr/>
        </p:nvSpPr>
        <p:spPr>
          <a:xfrm>
            <a:off x="2462718" y="333351"/>
            <a:ext cx="1652082" cy="830997"/>
          </a:xfrm>
          <a:prstGeom prst="rect">
            <a:avLst/>
          </a:prstGeom>
          <a:noFill/>
        </p:spPr>
        <p:txBody>
          <a:bodyPr wrap="square" rtlCol="0">
            <a:spAutoFit/>
          </a:bodyPr>
          <a:lstStyle/>
          <a:p>
            <a:r>
              <a:rPr lang="en-US" sz="1600" b="1" dirty="0" smtClean="0">
                <a:solidFill>
                  <a:srgbClr val="0070C0"/>
                </a:solidFill>
              </a:rPr>
              <a:t>Annual</a:t>
            </a:r>
            <a:br>
              <a:rPr lang="en-US" sz="1600" b="1" dirty="0" smtClean="0">
                <a:solidFill>
                  <a:srgbClr val="0070C0"/>
                </a:solidFill>
              </a:rPr>
            </a:br>
            <a:r>
              <a:rPr lang="en-US" sz="1600" b="1" dirty="0" smtClean="0">
                <a:solidFill>
                  <a:srgbClr val="0070C0"/>
                </a:solidFill>
              </a:rPr>
              <a:t>Convention and</a:t>
            </a:r>
            <a:br>
              <a:rPr lang="en-US" sz="1600" b="1" dirty="0" smtClean="0">
                <a:solidFill>
                  <a:srgbClr val="0070C0"/>
                </a:solidFill>
              </a:rPr>
            </a:br>
            <a:r>
              <a:rPr lang="en-US" sz="1600" b="1" dirty="0" smtClean="0">
                <a:solidFill>
                  <a:srgbClr val="0070C0"/>
                </a:solidFill>
              </a:rPr>
              <a:t>Exposition</a:t>
            </a:r>
            <a:endParaRPr lang="en-US" sz="1600" b="1" dirty="0">
              <a:solidFill>
                <a:srgbClr val="0070C0"/>
              </a:solidFill>
            </a:endParaRPr>
          </a:p>
        </p:txBody>
      </p:sp>
    </p:spTree>
    <p:extLst>
      <p:ext uri="{BB962C8B-B14F-4D97-AF65-F5344CB8AC3E}">
        <p14:creationId xmlns="" xmlns:p14="http://schemas.microsoft.com/office/powerpoint/2010/main" val="2672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323881" y="1676400"/>
            <a:ext cx="8496237" cy="43704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prstClr val="black"/>
                </a:solidFill>
                <a:effectLst/>
                <a:uLnTx/>
                <a:uFillTx/>
              </a:rPr>
              <a:t>Amends:</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914400" lvl="5">
              <a:spcAft>
                <a:spcPts val="600"/>
              </a:spcAft>
            </a:pPr>
            <a:r>
              <a:rPr kumimoji="0" lang="en-US" sz="4000" b="1" i="0" u="none" strike="noStrike" kern="0" cap="none" spc="0" normalizeH="0" baseline="0" noProof="0" dirty="0" smtClean="0">
                <a:ln>
                  <a:noFill/>
                </a:ln>
                <a:solidFill>
                  <a:prstClr val="black"/>
                </a:solidFill>
                <a:effectLst/>
                <a:uLnTx/>
                <a:uFillTx/>
              </a:rPr>
              <a:t>Truth in Lending Act (Regulation Z)</a:t>
            </a:r>
          </a:p>
          <a:p>
            <a:pPr marL="914400" lvl="5" algn="ctr">
              <a:spcAft>
                <a:spcPts val="600"/>
              </a:spcAft>
            </a:pPr>
            <a:r>
              <a:rPr lang="en-US" sz="4000" b="1" kern="0" dirty="0" smtClean="0">
                <a:solidFill>
                  <a:prstClr val="black"/>
                </a:solidFill>
              </a:rPr>
              <a:t>&amp;</a:t>
            </a:r>
          </a:p>
          <a:p>
            <a:pPr marL="914400" lvl="5">
              <a:spcAft>
                <a:spcPts val="600"/>
              </a:spcAft>
            </a:pPr>
            <a:r>
              <a:rPr kumimoji="0" lang="en-US" sz="4000" b="1" i="0" u="none" strike="noStrike" kern="0" cap="none" spc="0" normalizeH="0" baseline="0" noProof="0" dirty="0" err="1" smtClean="0">
                <a:ln>
                  <a:noFill/>
                </a:ln>
                <a:solidFill>
                  <a:prstClr val="black"/>
                </a:solidFill>
                <a:effectLst/>
                <a:uLnTx/>
                <a:uFillTx/>
              </a:rPr>
              <a:t>R.E.S.P.A</a:t>
            </a:r>
            <a:r>
              <a:rPr kumimoji="0" lang="en-US" sz="4000" b="1" i="0" u="none" strike="noStrike" kern="0" cap="none" spc="0" normalizeH="0" baseline="0" noProof="0" dirty="0" smtClean="0">
                <a:ln>
                  <a:noFill/>
                </a:ln>
                <a:solidFill>
                  <a:prstClr val="black"/>
                </a:solidFill>
                <a:effectLst/>
                <a:uLnTx/>
                <a:uFillTx/>
              </a:rPr>
              <a:t>. (Regulation X)</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233999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526473" y="1392260"/>
            <a:ext cx="5757730" cy="49859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Expands loans covered by HOEPA -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Consumers principal dwelling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		</a:t>
            </a:r>
            <a:r>
              <a:rPr kumimoji="0" lang="en-US" sz="3000" b="1" i="0" u="none" strike="noStrike" kern="0" cap="none" spc="0" normalizeH="0" baseline="0" noProof="0" dirty="0" smtClean="0">
                <a:ln>
                  <a:noFill/>
                </a:ln>
                <a:solidFill>
                  <a:srgbClr val="0000FF"/>
                </a:solidFill>
                <a:effectLst/>
                <a:uLnTx/>
                <a:uFillTx/>
              </a:rPr>
              <a:t>AND</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Purchase money mortgages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Refinances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Closed-end home equity loans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Open-end credit plans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Home Equity Lines of Credit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135852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TextBox 9"/>
          <p:cNvSpPr txBox="1"/>
          <p:nvPr/>
        </p:nvSpPr>
        <p:spPr>
          <a:xfrm>
            <a:off x="228600" y="1361440"/>
            <a:ext cx="4772891"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Exemptions: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Reverse mortgages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Construction loans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Loans originated by Housing Finance Agencies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Rural Housing Service loans by USDA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1422082"/>
            <a:ext cx="3736975" cy="3889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83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08709" y="1371600"/>
            <a:ext cx="8582891" cy="49859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Loan is a High-cost Mortgage if:</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APR exceeds the Average Prime Offer Rate by more than 6.5% for first lien, or 8.5% for first lien for less than  $50,000</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APR exceeds 8.5% for subordinate liens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Points + fees exceed 5% of total transaction or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      lesser of 8% or $1,000 for loans less than $20,000</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Loan documents permit a prepayment penalty after 36 months</a:t>
            </a: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135132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1746"/>
            <a:ext cx="9144000" cy="506254"/>
          </a:xfrm>
          <a:prstGeom prst="rect">
            <a:avLst/>
          </a:prstGeom>
          <a:solidFill>
            <a:srgbClr val="F8D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TextBox 5"/>
          <p:cNvSpPr txBox="1"/>
          <p:nvPr/>
        </p:nvSpPr>
        <p:spPr>
          <a:xfrm>
            <a:off x="533400" y="6420207"/>
            <a:ext cx="2362200" cy="369332"/>
          </a:xfrm>
          <a:prstGeom prst="rect">
            <a:avLst/>
          </a:prstGeom>
          <a:noFill/>
        </p:spPr>
        <p:txBody>
          <a:bodyPr wrap="square" rtlCol="0">
            <a:spAutoFit/>
          </a:bodyPr>
          <a:lstStyle/>
          <a:p>
            <a:r>
              <a:rPr lang="en-US" b="1" dirty="0" smtClean="0">
                <a:solidFill>
                  <a:srgbClr val="0070C0"/>
                </a:solidFill>
              </a:rPr>
              <a:t>www.mcul.org</a:t>
            </a:r>
          </a:p>
        </p:txBody>
      </p:sp>
      <p:sp>
        <p:nvSpPr>
          <p:cNvPr id="7" name="TextBox 6"/>
          <p:cNvSpPr txBox="1"/>
          <p:nvPr/>
        </p:nvSpPr>
        <p:spPr>
          <a:xfrm>
            <a:off x="7424968" y="6428065"/>
            <a:ext cx="1371600" cy="369332"/>
          </a:xfrm>
          <a:prstGeom prst="rect">
            <a:avLst/>
          </a:prstGeom>
          <a:noFill/>
        </p:spPr>
        <p:txBody>
          <a:bodyPr wrap="square" rtlCol="0">
            <a:spAutoFit/>
          </a:bodyPr>
          <a:lstStyle/>
          <a:p>
            <a:r>
              <a:rPr lang="en-US" b="1" dirty="0" smtClean="0">
                <a:solidFill>
                  <a:srgbClr val="0070C0"/>
                </a:solidFill>
              </a:rPr>
              <a:t>#</a:t>
            </a:r>
            <a:r>
              <a:rPr lang="en-US" b="1" dirty="0" err="1" smtClean="0">
                <a:solidFill>
                  <a:srgbClr val="0070C0"/>
                </a:solidFill>
              </a:rPr>
              <a:t>mculace</a:t>
            </a:r>
            <a:endParaRPr lang="en-US" b="1" dirty="0">
              <a:solidFill>
                <a:srgbClr val="0070C0"/>
              </a:solidFill>
            </a:endParaRPr>
          </a:p>
        </p:txBody>
      </p:sp>
      <p:sp>
        <p:nvSpPr>
          <p:cNvPr id="3" name="Rectangle 2"/>
          <p:cNvSpPr/>
          <p:nvPr/>
        </p:nvSpPr>
        <p:spPr>
          <a:xfrm>
            <a:off x="526473" y="381000"/>
            <a:ext cx="4988225" cy="7848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i="1" spc="0" dirty="0" smtClean="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 Cost Mortgage</a:t>
            </a:r>
            <a:endParaRPr lang="en-US" sz="4500" b="1" i="1" spc="0" dirty="0">
              <a:ln w="6350">
                <a:solidFill>
                  <a:srgbClr val="0000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408709" y="1371600"/>
            <a:ext cx="8582891"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solidFill>
                <a:effectLst/>
                <a:uLnTx/>
                <a:uFillTx/>
              </a:rPr>
              <a:t>If a Loan is a High-cost Mortgage: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Balloon payments are banned</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Cannot charge prepayment penalties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Cannot finance points + fees </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Late fees restricted to 4% of past due payment</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Restriction on payoff statement fees</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No loan modification fee</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3000" b="1" i="0" u="none" strike="noStrike" kern="0" cap="none" spc="0" normalizeH="0" baseline="0" noProof="0" dirty="0" smtClean="0">
                <a:ln>
                  <a:noFill/>
                </a:ln>
                <a:solidFill>
                  <a:prstClr val="black"/>
                </a:solidFill>
                <a:effectLst/>
                <a:uLnTx/>
                <a:uFillTx/>
              </a:rPr>
              <a:t>No loan payment deferral fee</a:t>
            </a:r>
            <a:endParaRPr kumimoji="0" lang="en-US" sz="30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 xmlns:p14="http://schemas.microsoft.com/office/powerpoint/2010/main" val="323248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1810</Words>
  <Application>Microsoft Office PowerPoint</Application>
  <PresentationFormat>On-screen Show (4:3)</PresentationFormat>
  <Paragraphs>469</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MCUL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jbg</dc:creator>
  <cp:lastModifiedBy>Monica Strucinski</cp:lastModifiedBy>
  <cp:revision>58</cp:revision>
  <dcterms:created xsi:type="dcterms:W3CDTF">2010-03-05T17:23:22Z</dcterms:created>
  <dcterms:modified xsi:type="dcterms:W3CDTF">2013-04-08T19:25:30Z</dcterms:modified>
</cp:coreProperties>
</file>