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0"/>
  </p:handoutMasterIdLst>
  <p:sldIdLst>
    <p:sldId id="257" r:id="rId2"/>
    <p:sldId id="259" r:id="rId3"/>
    <p:sldId id="336" r:id="rId4"/>
    <p:sldId id="337" r:id="rId5"/>
    <p:sldId id="338" r:id="rId6"/>
    <p:sldId id="339" r:id="rId7"/>
    <p:sldId id="340" r:id="rId8"/>
    <p:sldId id="341" r:id="rId9"/>
    <p:sldId id="342" r:id="rId10"/>
    <p:sldId id="264" r:id="rId11"/>
    <p:sldId id="271" r:id="rId12"/>
    <p:sldId id="290" r:id="rId13"/>
    <p:sldId id="291" r:id="rId14"/>
    <p:sldId id="292" r:id="rId15"/>
    <p:sldId id="293" r:id="rId16"/>
    <p:sldId id="295" r:id="rId17"/>
    <p:sldId id="294" r:id="rId18"/>
    <p:sldId id="265" r:id="rId19"/>
    <p:sldId id="277" r:id="rId20"/>
    <p:sldId id="272" r:id="rId21"/>
    <p:sldId id="296" r:id="rId22"/>
    <p:sldId id="297" r:id="rId23"/>
    <p:sldId id="298" r:id="rId24"/>
    <p:sldId id="299" r:id="rId25"/>
    <p:sldId id="300" r:id="rId26"/>
    <p:sldId id="266" r:id="rId27"/>
    <p:sldId id="278" r:id="rId28"/>
    <p:sldId id="302" r:id="rId29"/>
    <p:sldId id="303" r:id="rId30"/>
    <p:sldId id="273" r:id="rId31"/>
    <p:sldId id="301" r:id="rId32"/>
    <p:sldId id="304" r:id="rId33"/>
    <p:sldId id="305" r:id="rId34"/>
    <p:sldId id="306" r:id="rId35"/>
    <p:sldId id="307" r:id="rId36"/>
    <p:sldId id="308" r:id="rId37"/>
    <p:sldId id="309" r:id="rId38"/>
    <p:sldId id="310" r:id="rId39"/>
    <p:sldId id="311" r:id="rId40"/>
    <p:sldId id="312" r:id="rId41"/>
    <p:sldId id="267" r:id="rId42"/>
    <p:sldId id="279" r:id="rId43"/>
    <p:sldId id="274"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268" r:id="rId62"/>
    <p:sldId id="280" r:id="rId63"/>
    <p:sldId id="275" r:id="rId64"/>
    <p:sldId id="330" r:id="rId65"/>
    <p:sldId id="331" r:id="rId66"/>
    <p:sldId id="333" r:id="rId67"/>
    <p:sldId id="332" r:id="rId68"/>
    <p:sldId id="334" r:id="rId69"/>
    <p:sldId id="269" r:id="rId70"/>
    <p:sldId id="281" r:id="rId71"/>
    <p:sldId id="276" r:id="rId72"/>
    <p:sldId id="335" r:id="rId73"/>
    <p:sldId id="262" r:id="rId74"/>
    <p:sldId id="282" r:id="rId75"/>
    <p:sldId id="283" r:id="rId76"/>
    <p:sldId id="284" r:id="rId77"/>
    <p:sldId id="260" r:id="rId78"/>
    <p:sldId id="258" r:id="rId79"/>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6600"/>
    <a:srgbClr val="CC0099"/>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5" d="100"/>
          <a:sy n="35" d="100"/>
        </p:scale>
        <p:origin x="-81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1010"/>
          </a:xfrm>
          <a:prstGeom prst="rect">
            <a:avLst/>
          </a:prstGeom>
        </p:spPr>
        <p:txBody>
          <a:bodyPr vert="horz" lIns="92382" tIns="46191" rIns="92382" bIns="46191" rtlCol="0"/>
          <a:lstStyle>
            <a:lvl1pPr algn="r">
              <a:defRPr sz="1200"/>
            </a:lvl1pPr>
          </a:lstStyle>
          <a:p>
            <a:fld id="{4A5A8C51-1CA7-4147-B285-FFE23695ECE2}" type="datetimeFigureOut">
              <a:rPr lang="en-US" smtClean="0"/>
              <a:pPr/>
              <a:t>3/5/2013</a:t>
            </a:fld>
            <a:endParaRPr lang="en-US"/>
          </a:p>
        </p:txBody>
      </p:sp>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82" tIns="46191" rIns="92382" bIns="46191" rtlCol="0" anchor="b"/>
          <a:lstStyle>
            <a:lvl1pPr algn="r">
              <a:defRPr sz="1200"/>
            </a:lvl1pPr>
          </a:lstStyle>
          <a:p>
            <a:fld id="{6BAC4B46-BD0D-44FB-9A4E-34A5988FD53F}" type="slidenum">
              <a:rPr lang="en-US" smtClean="0"/>
              <a:pPr/>
              <a:t>‹#›</a:t>
            </a:fld>
            <a:endParaRPr lang="en-US"/>
          </a:p>
        </p:txBody>
      </p:sp>
    </p:spTree>
    <p:extLst>
      <p:ext uri="{BB962C8B-B14F-4D97-AF65-F5344CB8AC3E}">
        <p14:creationId xmlns:p14="http://schemas.microsoft.com/office/powerpoint/2010/main" xmlns="" val="29608975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ADD6D4-8056-4951-9FAF-8FADCCCB47BC}" type="datetimeFigureOut">
              <a:rPr lang="en-US" smtClean="0"/>
              <a:pPr/>
              <a:t>3/5/2013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D648E2-CF88-4DF5-B3EF-11D71E83FDD5}" type="slidenum">
              <a:rPr lang="en-US" smtClean="0"/>
              <a:pPr/>
              <a:t>‹#›</a:t>
            </a:fld>
            <a:endParaRPr lang="en-US" dirty="0"/>
          </a:p>
        </p:txBody>
      </p:sp>
    </p:spTree>
    <p:extLst>
      <p:ext uri="{BB962C8B-B14F-4D97-AF65-F5344CB8AC3E}">
        <p14:creationId xmlns:p14="http://schemas.microsoft.com/office/powerpoint/2010/main" xmlns="" val="162106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DD6D4-8056-4951-9FAF-8FADCCCB47BC}" type="datetimeFigureOut">
              <a:rPr lang="en-US" smtClean="0"/>
              <a:pPr/>
              <a:t>3/5/2013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D648E2-CF88-4DF5-B3EF-11D71E83FDD5}" type="slidenum">
              <a:rPr lang="en-US" smtClean="0"/>
              <a:pPr/>
              <a:t>‹#›</a:t>
            </a:fld>
            <a:endParaRPr lang="en-US" dirty="0"/>
          </a:p>
        </p:txBody>
      </p:sp>
    </p:spTree>
    <p:extLst>
      <p:ext uri="{BB962C8B-B14F-4D97-AF65-F5344CB8AC3E}">
        <p14:creationId xmlns:p14="http://schemas.microsoft.com/office/powerpoint/2010/main" xmlns="" val="56264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DD6D4-8056-4951-9FAF-8FADCCCB47BC}" type="datetimeFigureOut">
              <a:rPr lang="en-US" smtClean="0"/>
              <a:pPr/>
              <a:t>3/5/2013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D648E2-CF88-4DF5-B3EF-11D71E83FDD5}" type="slidenum">
              <a:rPr lang="en-US" smtClean="0"/>
              <a:pPr/>
              <a:t>‹#›</a:t>
            </a:fld>
            <a:endParaRPr lang="en-US" dirty="0"/>
          </a:p>
        </p:txBody>
      </p:sp>
    </p:spTree>
    <p:extLst>
      <p:ext uri="{BB962C8B-B14F-4D97-AF65-F5344CB8AC3E}">
        <p14:creationId xmlns:p14="http://schemas.microsoft.com/office/powerpoint/2010/main" xmlns="" val="88102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DD6D4-8056-4951-9FAF-8FADCCCB47BC}" type="datetimeFigureOut">
              <a:rPr lang="en-US" smtClean="0"/>
              <a:pPr/>
              <a:t>3/5/2013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D648E2-CF88-4DF5-B3EF-11D71E83FDD5}" type="slidenum">
              <a:rPr lang="en-US" smtClean="0"/>
              <a:pPr/>
              <a:t>‹#›</a:t>
            </a:fld>
            <a:endParaRPr lang="en-US" dirty="0"/>
          </a:p>
        </p:txBody>
      </p:sp>
    </p:spTree>
    <p:extLst>
      <p:ext uri="{BB962C8B-B14F-4D97-AF65-F5344CB8AC3E}">
        <p14:creationId xmlns:p14="http://schemas.microsoft.com/office/powerpoint/2010/main" xmlns="" val="112301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ADD6D4-8056-4951-9FAF-8FADCCCB47BC}" type="datetimeFigureOut">
              <a:rPr lang="en-US" smtClean="0"/>
              <a:pPr/>
              <a:t>3/5/2013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D648E2-CF88-4DF5-B3EF-11D71E83FDD5}" type="slidenum">
              <a:rPr lang="en-US" smtClean="0"/>
              <a:pPr/>
              <a:t>‹#›</a:t>
            </a:fld>
            <a:endParaRPr lang="en-US" dirty="0"/>
          </a:p>
        </p:txBody>
      </p:sp>
    </p:spTree>
    <p:extLst>
      <p:ext uri="{BB962C8B-B14F-4D97-AF65-F5344CB8AC3E}">
        <p14:creationId xmlns:p14="http://schemas.microsoft.com/office/powerpoint/2010/main" xmlns="" val="367157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ADD6D4-8056-4951-9FAF-8FADCCCB47BC}" type="datetimeFigureOut">
              <a:rPr lang="en-US" smtClean="0"/>
              <a:pPr/>
              <a:t>3/5/2013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D648E2-CF88-4DF5-B3EF-11D71E83FDD5}" type="slidenum">
              <a:rPr lang="en-US" smtClean="0"/>
              <a:pPr/>
              <a:t>‹#›</a:t>
            </a:fld>
            <a:endParaRPr lang="en-US" dirty="0"/>
          </a:p>
        </p:txBody>
      </p:sp>
    </p:spTree>
    <p:extLst>
      <p:ext uri="{BB962C8B-B14F-4D97-AF65-F5344CB8AC3E}">
        <p14:creationId xmlns:p14="http://schemas.microsoft.com/office/powerpoint/2010/main" xmlns="" val="317488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ADD6D4-8056-4951-9FAF-8FADCCCB47BC}" type="datetimeFigureOut">
              <a:rPr lang="en-US" smtClean="0"/>
              <a:pPr/>
              <a:t>3/5/2013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D648E2-CF88-4DF5-B3EF-11D71E83FDD5}" type="slidenum">
              <a:rPr lang="en-US" smtClean="0"/>
              <a:pPr/>
              <a:t>‹#›</a:t>
            </a:fld>
            <a:endParaRPr lang="en-US" dirty="0"/>
          </a:p>
        </p:txBody>
      </p:sp>
    </p:spTree>
    <p:extLst>
      <p:ext uri="{BB962C8B-B14F-4D97-AF65-F5344CB8AC3E}">
        <p14:creationId xmlns:p14="http://schemas.microsoft.com/office/powerpoint/2010/main" xmlns="" val="297931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ADD6D4-8056-4951-9FAF-8FADCCCB47BC}" type="datetimeFigureOut">
              <a:rPr lang="en-US" smtClean="0"/>
              <a:pPr/>
              <a:t>3/5/2013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D648E2-CF88-4DF5-B3EF-11D71E83FDD5}" type="slidenum">
              <a:rPr lang="en-US" smtClean="0"/>
              <a:pPr/>
              <a:t>‹#›</a:t>
            </a:fld>
            <a:endParaRPr lang="en-US" dirty="0"/>
          </a:p>
        </p:txBody>
      </p:sp>
    </p:spTree>
    <p:extLst>
      <p:ext uri="{BB962C8B-B14F-4D97-AF65-F5344CB8AC3E}">
        <p14:creationId xmlns:p14="http://schemas.microsoft.com/office/powerpoint/2010/main" xmlns="" val="155928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DD6D4-8056-4951-9FAF-8FADCCCB47BC}" type="datetimeFigureOut">
              <a:rPr lang="en-US" smtClean="0"/>
              <a:pPr/>
              <a:t>3/5/2013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D648E2-CF88-4DF5-B3EF-11D71E83FDD5}" type="slidenum">
              <a:rPr lang="en-US" smtClean="0"/>
              <a:pPr/>
              <a:t>‹#›</a:t>
            </a:fld>
            <a:endParaRPr lang="en-US" dirty="0"/>
          </a:p>
        </p:txBody>
      </p:sp>
    </p:spTree>
    <p:extLst>
      <p:ext uri="{BB962C8B-B14F-4D97-AF65-F5344CB8AC3E}">
        <p14:creationId xmlns:p14="http://schemas.microsoft.com/office/powerpoint/2010/main" xmlns="" val="94849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DD6D4-8056-4951-9FAF-8FADCCCB47BC}" type="datetimeFigureOut">
              <a:rPr lang="en-US" smtClean="0"/>
              <a:pPr/>
              <a:t>3/5/2013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D648E2-CF88-4DF5-B3EF-11D71E83FDD5}" type="slidenum">
              <a:rPr lang="en-US" smtClean="0"/>
              <a:pPr/>
              <a:t>‹#›</a:t>
            </a:fld>
            <a:endParaRPr lang="en-US" dirty="0"/>
          </a:p>
        </p:txBody>
      </p:sp>
    </p:spTree>
    <p:extLst>
      <p:ext uri="{BB962C8B-B14F-4D97-AF65-F5344CB8AC3E}">
        <p14:creationId xmlns:p14="http://schemas.microsoft.com/office/powerpoint/2010/main" xmlns="" val="35956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DD6D4-8056-4951-9FAF-8FADCCCB47BC}" type="datetimeFigureOut">
              <a:rPr lang="en-US" smtClean="0"/>
              <a:pPr/>
              <a:t>3/5/2013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D648E2-CF88-4DF5-B3EF-11D71E83FDD5}" type="slidenum">
              <a:rPr lang="en-US" smtClean="0"/>
              <a:pPr/>
              <a:t>‹#›</a:t>
            </a:fld>
            <a:endParaRPr lang="en-US" dirty="0"/>
          </a:p>
        </p:txBody>
      </p:sp>
    </p:spTree>
    <p:extLst>
      <p:ext uri="{BB962C8B-B14F-4D97-AF65-F5344CB8AC3E}">
        <p14:creationId xmlns:p14="http://schemas.microsoft.com/office/powerpoint/2010/main" xmlns="" val="5395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DD6D4-8056-4951-9FAF-8FADCCCB47BC}" type="datetimeFigureOut">
              <a:rPr lang="en-US" smtClean="0"/>
              <a:pPr/>
              <a:t>3/5/2013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648E2-CF88-4DF5-B3EF-11D71E83FDD5}" type="slidenum">
              <a:rPr lang="en-US" smtClean="0"/>
              <a:pPr/>
              <a:t>‹#›</a:t>
            </a:fld>
            <a:endParaRPr lang="en-US" dirty="0"/>
          </a:p>
        </p:txBody>
      </p:sp>
    </p:spTree>
    <p:extLst>
      <p:ext uri="{BB962C8B-B14F-4D97-AF65-F5344CB8AC3E}">
        <p14:creationId xmlns:p14="http://schemas.microsoft.com/office/powerpoint/2010/main" xmlns="" val="199605450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399" y="415636"/>
            <a:ext cx="9143999" cy="64423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4636"/>
            <a:ext cx="2895600" cy="199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20192" y="2438400"/>
            <a:ext cx="4320239" cy="2585323"/>
          </a:xfrm>
          <a:prstGeom prst="rect">
            <a:avLst/>
          </a:prstGeom>
          <a:noFill/>
        </p:spPr>
        <p:txBody>
          <a:bodyPr wrap="square" lIns="91440" tIns="45720" rIns="91440" bIns="45720">
            <a:spAutoFit/>
          </a:bodyPr>
          <a:lstStyle/>
          <a:p>
            <a:pPr algn="ctr"/>
            <a:r>
              <a:rPr lang="en-US" sz="5400" b="1" cap="none" spc="0" dirty="0" smtClean="0">
                <a:ln w="38100">
                  <a:solidFill>
                    <a:schemeClr val="bg1"/>
                  </a:solidFill>
                  <a:prstDash val="solid"/>
                </a:ln>
                <a:solidFill>
                  <a:srgbClr val="008000"/>
                </a:solidFill>
                <a:effectLst>
                  <a:outerShdw blurRad="50000" dist="50800" dir="7500000" algn="tl">
                    <a:srgbClr val="000000">
                      <a:shade val="5000"/>
                      <a:alpha val="35000"/>
                    </a:srgbClr>
                  </a:outerShdw>
                </a:effectLst>
                <a:latin typeface="Arial" pitchFamily="34" charset="0"/>
                <a:cs typeface="Arial" pitchFamily="34" charset="0"/>
              </a:rPr>
              <a:t>MORTGAGE LENDING</a:t>
            </a:r>
          </a:p>
          <a:p>
            <a:pPr algn="ctr"/>
            <a:r>
              <a:rPr lang="en-US" sz="5400" b="1" dirty="0">
                <a:ln w="38100">
                  <a:solidFill>
                    <a:schemeClr val="bg1"/>
                  </a:solidFill>
                  <a:prstDash val="solid"/>
                </a:ln>
                <a:solidFill>
                  <a:srgbClr val="008000"/>
                </a:solidFill>
                <a:effectLst>
                  <a:outerShdw blurRad="50000" dist="50800" dir="7500000" algn="tl">
                    <a:srgbClr val="000000">
                      <a:shade val="5000"/>
                      <a:alpha val="35000"/>
                    </a:srgbClr>
                  </a:outerShdw>
                </a:effectLst>
                <a:latin typeface="Arial" pitchFamily="34" charset="0"/>
                <a:cs typeface="Arial" pitchFamily="34" charset="0"/>
              </a:rPr>
              <a:t>w</a:t>
            </a:r>
            <a:r>
              <a:rPr lang="en-US" sz="5400" b="1" dirty="0" smtClean="0">
                <a:ln w="38100">
                  <a:solidFill>
                    <a:schemeClr val="bg1"/>
                  </a:solidFill>
                  <a:prstDash val="solid"/>
                </a:ln>
                <a:solidFill>
                  <a:srgbClr val="008000"/>
                </a:solidFill>
                <a:effectLst>
                  <a:outerShdw blurRad="50000" dist="50800" dir="7500000" algn="tl">
                    <a:srgbClr val="000000">
                      <a:shade val="5000"/>
                      <a:alpha val="35000"/>
                    </a:srgbClr>
                  </a:outerShdw>
                </a:effectLst>
                <a:latin typeface="Arial" pitchFamily="34" charset="0"/>
                <a:cs typeface="Arial" pitchFamily="34" charset="0"/>
              </a:rPr>
              <a:t>ith a</a:t>
            </a:r>
            <a:r>
              <a:rPr lang="en-US" sz="5400" b="1" cap="none" spc="0" dirty="0" smtClean="0">
                <a:ln w="38100">
                  <a:solidFill>
                    <a:schemeClr val="bg1"/>
                  </a:solidFill>
                  <a:prstDash val="solid"/>
                </a:ln>
                <a:solidFill>
                  <a:srgbClr val="008000"/>
                </a:solidFill>
                <a:effectLst>
                  <a:outerShdw blurRad="50000" dist="50800" dir="7500000" algn="tl">
                    <a:srgbClr val="000000">
                      <a:shade val="5000"/>
                      <a:alpha val="35000"/>
                    </a:srgbClr>
                  </a:outerShdw>
                </a:effectLst>
                <a:latin typeface="Arial" pitchFamily="34" charset="0"/>
                <a:cs typeface="Arial" pitchFamily="34" charset="0"/>
              </a:rPr>
              <a:t> </a:t>
            </a:r>
            <a:endParaRPr lang="en-US" sz="5400" b="1" cap="none" spc="0" dirty="0">
              <a:ln w="38100">
                <a:solidFill>
                  <a:schemeClr val="bg1"/>
                </a:solidFill>
                <a:prstDash val="solid"/>
              </a:ln>
              <a:solidFill>
                <a:srgbClr val="008000"/>
              </a:solidFill>
              <a:effectLst>
                <a:outerShdw blurRad="50000" dist="50800" dir="7500000" algn="tl">
                  <a:srgbClr val="000000">
                    <a:shade val="5000"/>
                    <a:alpha val="35000"/>
                  </a:srgbClr>
                </a:outerShdw>
              </a:effectLst>
              <a:latin typeface="Arial" pitchFamily="34" charset="0"/>
              <a:cs typeface="Arial" pitchFamily="34" charset="0"/>
            </a:endParaRPr>
          </a:p>
        </p:txBody>
      </p:sp>
      <p:sp>
        <p:nvSpPr>
          <p:cNvPr id="3" name="Rectangle 2"/>
          <p:cNvSpPr/>
          <p:nvPr/>
        </p:nvSpPr>
        <p:spPr>
          <a:xfrm>
            <a:off x="840045" y="5081603"/>
            <a:ext cx="2880532" cy="1323439"/>
          </a:xfrm>
          <a:prstGeom prst="rect">
            <a:avLst/>
          </a:prstGeom>
          <a:noFill/>
        </p:spPr>
        <p:txBody>
          <a:bodyPr wrap="none" lIns="91440" tIns="45720" rIns="91440" bIns="45720">
            <a:spAutoFit/>
          </a:bodyPr>
          <a:lstStyle/>
          <a:p>
            <a:pPr algn="ctr"/>
            <a:r>
              <a:rPr lang="en-US" sz="8000" b="1" cap="all" spc="0" dirty="0" smtClean="0">
                <a:ln w="381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1">
                      <a:satMod val="175000"/>
                      <a:alpha val="40000"/>
                    </a:schemeClr>
                  </a:glow>
                  <a:reflection blurRad="12700" stA="28000" endPos="45000" dist="1000" dir="5400000" sy="-100000" algn="bl" rotWithShape="0"/>
                </a:effectLst>
              </a:rPr>
              <a:t>twist</a:t>
            </a:r>
            <a:endParaRPr lang="en-US" sz="8000" b="1" cap="all" spc="0" dirty="0">
              <a:ln w="381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1">
                    <a:satMod val="175000"/>
                    <a:alpha val="40000"/>
                  </a:schemeClr>
                </a:glow>
                <a:reflection blurRad="12700" stA="28000" endPos="45000" dist="1000" dir="5400000" sy="-100000" algn="bl" rotWithShape="0"/>
              </a:effectLst>
            </a:endParaRPr>
          </a:p>
        </p:txBody>
      </p:sp>
    </p:spTree>
    <p:extLst>
      <p:ext uri="{BB962C8B-B14F-4D97-AF65-F5344CB8AC3E}">
        <p14:creationId xmlns:p14="http://schemas.microsoft.com/office/powerpoint/2010/main" xmlns="" val="2316166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3568" y="990600"/>
            <a:ext cx="5376863" cy="5205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useBgFill="1">
        <p:nvSpPr>
          <p:cNvPr id="5" name="TextBox 4"/>
          <p:cNvSpPr txBox="1"/>
          <p:nvPr/>
        </p:nvSpPr>
        <p:spPr>
          <a:xfrm>
            <a:off x="457200" y="469207"/>
            <a:ext cx="8077200" cy="6247864"/>
          </a:xfrm>
          <a:prstGeom prst="rect">
            <a:avLst/>
          </a:prstGeom>
        </p:spPr>
        <p:txBody>
          <a:bodyPr wrap="square" rtlCol="0">
            <a:spAutoFit/>
          </a:bodyPr>
          <a:lstStyle/>
          <a:p>
            <a:pPr algn="ctr"/>
            <a:endParaRPr lang="en-US" sz="2000" dirty="0" smtClean="0"/>
          </a:p>
          <a:p>
            <a:pPr algn="ctr"/>
            <a:endParaRPr lang="en-US" sz="2000" dirty="0" smtClean="0"/>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ESCROW REQUIREMENTS UNDER </a:t>
            </a:r>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TILA</a:t>
            </a:r>
          </a:p>
          <a:p>
            <a:pPr algn="ctr"/>
            <a:endParaRPr lang="en-US" sz="1000" dirty="0" smtClean="0"/>
          </a:p>
          <a:p>
            <a:pPr algn="ctr"/>
            <a:endParaRPr lang="en-US" sz="1000" dirty="0" smtClean="0"/>
          </a:p>
          <a:p>
            <a:pPr algn="ctr"/>
            <a:endParaRPr lang="en-US" sz="1000" dirty="0" smtClean="0"/>
          </a:p>
          <a:p>
            <a:pPr algn="ctr"/>
            <a:endParaRPr lang="en-US" sz="1000" dirty="0"/>
          </a:p>
          <a:p>
            <a:pPr algn="ctr"/>
            <a:endParaRPr lang="en-US" sz="1000" dirty="0"/>
          </a:p>
          <a:p>
            <a:pPr algn="ctr"/>
            <a:endParaRPr lang="en-US" sz="1000" dirty="0" smtClean="0"/>
          </a:p>
          <a:p>
            <a:pPr algn="ctr"/>
            <a:endParaRPr lang="en-US" sz="1000" dirty="0"/>
          </a:p>
          <a:p>
            <a:pPr algn="ctr"/>
            <a:endParaRPr lang="en-US" sz="1000" dirty="0"/>
          </a:p>
        </p:txBody>
      </p:sp>
      <p:sp>
        <p:nvSpPr>
          <p:cNvPr id="6" name="TextBox 5"/>
          <p:cNvSpPr txBox="1"/>
          <p:nvPr/>
        </p:nvSpPr>
        <p:spPr>
          <a:xfrm rot="19926903">
            <a:off x="5934461" y="5044529"/>
            <a:ext cx="2428870" cy="784830"/>
          </a:xfrm>
          <a:prstGeom prst="rect">
            <a:avLst/>
          </a:prstGeom>
          <a:noFill/>
        </p:spPr>
        <p:txBody>
          <a:bodyPr wrap="none" rtlCol="0">
            <a:spAutoFit/>
          </a:bodyPr>
          <a:lstStyle/>
          <a:p>
            <a:r>
              <a:rPr lang="en-US" sz="4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6/1/2013</a:t>
            </a:r>
            <a:endParaRPr lang="en-US" sz="45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306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4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1143000" y="1524000"/>
            <a:ext cx="5872890" cy="3754874"/>
          </a:xfrm>
          <a:prstGeom prst="rect">
            <a:avLst/>
          </a:prstGeom>
          <a:noFill/>
        </p:spPr>
        <p:txBody>
          <a:bodyPr wrap="none" rtlCol="0">
            <a:spAutoFit/>
          </a:bodyPr>
          <a:lstStyle/>
          <a:p>
            <a:r>
              <a:rPr lang="en-US" sz="5000" b="1" dirty="0" smtClean="0">
                <a:solidFill>
                  <a:schemeClr val="bg1"/>
                </a:solidFill>
              </a:rPr>
              <a:t>Amends:</a:t>
            </a:r>
          </a:p>
          <a:p>
            <a:endParaRPr lang="en-US" sz="2000" b="1" dirty="0" smtClean="0">
              <a:solidFill>
                <a:schemeClr val="bg1"/>
              </a:solidFill>
            </a:endParaRPr>
          </a:p>
          <a:p>
            <a:pPr lvl="3"/>
            <a:r>
              <a:rPr lang="en-US" sz="5000" b="1" dirty="0" smtClean="0">
                <a:solidFill>
                  <a:schemeClr val="bg1"/>
                </a:solidFill>
              </a:rPr>
              <a:t>Truth in Lending</a:t>
            </a:r>
          </a:p>
          <a:p>
            <a:pPr lvl="3"/>
            <a:r>
              <a:rPr lang="en-US" sz="5000" b="1" dirty="0" smtClean="0">
                <a:solidFill>
                  <a:schemeClr val="bg1"/>
                </a:solidFill>
              </a:rPr>
              <a:t>(Regulation Z)</a:t>
            </a:r>
          </a:p>
          <a:p>
            <a:endParaRPr lang="en-US" sz="5000" b="1" dirty="0" smtClean="0">
              <a:solidFill>
                <a:schemeClr val="bg1"/>
              </a:solidFill>
            </a:endParaRPr>
          </a:p>
          <a:p>
            <a:endParaRPr lang="en-US" dirty="0"/>
          </a:p>
        </p:txBody>
      </p:sp>
    </p:spTree>
    <p:extLst>
      <p:ext uri="{BB962C8B-B14F-4D97-AF65-F5344CB8AC3E}">
        <p14:creationId xmlns:p14="http://schemas.microsoft.com/office/powerpoint/2010/main" xmlns="" val="4029937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4343401"/>
            <a:ext cx="7162800" cy="2112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7206" y="0"/>
            <a:ext cx="7865806"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8000" b="1" dirty="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p>
        </p:txBody>
      </p:sp>
      <p:sp>
        <p:nvSpPr>
          <p:cNvPr id="4" name="TextBox 3"/>
          <p:cNvSpPr txBox="1"/>
          <p:nvPr/>
        </p:nvSpPr>
        <p:spPr>
          <a:xfrm>
            <a:off x="457201" y="1368916"/>
            <a:ext cx="8381999" cy="3908762"/>
          </a:xfrm>
          <a:prstGeom prst="rect">
            <a:avLst/>
          </a:prstGeom>
          <a:noFill/>
        </p:spPr>
        <p:txBody>
          <a:bodyPr wrap="square" rtlCol="0">
            <a:spAutoFit/>
          </a:bodyPr>
          <a:lstStyle/>
          <a:p>
            <a:r>
              <a:rPr lang="en-US" sz="5000" b="1" dirty="0" smtClean="0">
                <a:solidFill>
                  <a:schemeClr val="bg1"/>
                </a:solidFill>
              </a:rPr>
              <a:t>Must establish an escrow account for “higher-priced mortgage loan” and maintain it for 5 years.</a:t>
            </a:r>
          </a:p>
          <a:p>
            <a:endParaRPr lang="en-US" sz="3000" dirty="0" smtClean="0">
              <a:solidFill>
                <a:schemeClr val="bg1"/>
              </a:solidFill>
            </a:endParaRPr>
          </a:p>
          <a:p>
            <a:endParaRPr lang="en-US" dirty="0"/>
          </a:p>
        </p:txBody>
      </p:sp>
    </p:spTree>
    <p:extLst>
      <p:ext uri="{BB962C8B-B14F-4D97-AF65-F5344CB8AC3E}">
        <p14:creationId xmlns:p14="http://schemas.microsoft.com/office/powerpoint/2010/main" xmlns="" val="111568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ubtitle 2"/>
          <p:cNvSpPr>
            <a:spLocks noGrp="1"/>
          </p:cNvSpPr>
          <p:nvPr>
            <p:ph type="subTitle" idx="1"/>
          </p:nvPr>
        </p:nvSpPr>
        <p:spPr>
          <a:xfrm>
            <a:off x="-17206" y="0"/>
            <a:ext cx="7865806"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8000" b="1" dirty="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p>
        </p:txBody>
      </p:sp>
      <p:sp>
        <p:nvSpPr>
          <p:cNvPr id="4" name="TextBox 3"/>
          <p:cNvSpPr txBox="1"/>
          <p:nvPr/>
        </p:nvSpPr>
        <p:spPr>
          <a:xfrm>
            <a:off x="457201" y="1368916"/>
            <a:ext cx="8381999" cy="4678204"/>
          </a:xfrm>
          <a:prstGeom prst="rect">
            <a:avLst/>
          </a:prstGeom>
          <a:noFill/>
        </p:spPr>
        <p:txBody>
          <a:bodyPr wrap="square" rtlCol="0">
            <a:spAutoFit/>
          </a:bodyPr>
          <a:lstStyle/>
          <a:p>
            <a:r>
              <a:rPr lang="en-US" sz="4000" b="1" dirty="0" smtClean="0">
                <a:solidFill>
                  <a:schemeClr val="bg1"/>
                </a:solidFill>
              </a:rPr>
              <a:t>Higher-priced mortgage loan:</a:t>
            </a:r>
          </a:p>
          <a:p>
            <a:r>
              <a:rPr lang="en-US" sz="4000" b="1" dirty="0" smtClean="0">
                <a:solidFill>
                  <a:schemeClr val="bg1"/>
                </a:solidFill>
              </a:rPr>
              <a:t>Closed end consumer credit transaction secured by a members principal dwelling with an annual % that exceeds the average prime offer rate.</a:t>
            </a:r>
          </a:p>
          <a:p>
            <a:endParaRPr lang="en-US" sz="4000" b="1" dirty="0" smtClean="0">
              <a:solidFill>
                <a:schemeClr val="bg1"/>
              </a:solidFill>
            </a:endParaRPr>
          </a:p>
          <a:p>
            <a:endParaRPr lang="en-US" dirty="0"/>
          </a:p>
        </p:txBody>
      </p:sp>
    </p:spTree>
    <p:extLst>
      <p:ext uri="{BB962C8B-B14F-4D97-AF65-F5344CB8AC3E}">
        <p14:creationId xmlns:p14="http://schemas.microsoft.com/office/powerpoint/2010/main" xmlns="" val="1675568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ubtitle 2"/>
          <p:cNvSpPr>
            <a:spLocks noGrp="1"/>
          </p:cNvSpPr>
          <p:nvPr>
            <p:ph type="subTitle" idx="1"/>
          </p:nvPr>
        </p:nvSpPr>
        <p:spPr>
          <a:xfrm>
            <a:off x="-17206" y="0"/>
            <a:ext cx="7865806"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8000" b="1" dirty="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p>
        </p:txBody>
      </p:sp>
      <p:sp>
        <p:nvSpPr>
          <p:cNvPr id="4" name="TextBox 3"/>
          <p:cNvSpPr txBox="1"/>
          <p:nvPr/>
        </p:nvSpPr>
        <p:spPr>
          <a:xfrm>
            <a:off x="457201" y="1368916"/>
            <a:ext cx="8381999" cy="3754874"/>
          </a:xfrm>
          <a:prstGeom prst="rect">
            <a:avLst/>
          </a:prstGeom>
          <a:noFill/>
        </p:spPr>
        <p:txBody>
          <a:bodyPr wrap="square" rtlCol="0">
            <a:spAutoFit/>
          </a:bodyPr>
          <a:lstStyle/>
          <a:p>
            <a:r>
              <a:rPr lang="en-US" sz="4000" b="1" dirty="0" smtClean="0">
                <a:solidFill>
                  <a:schemeClr val="bg1"/>
                </a:solidFill>
              </a:rPr>
              <a:t>Higher-priced mortgage loan:</a:t>
            </a:r>
          </a:p>
          <a:p>
            <a:endParaRPr lang="en-US" sz="2000" b="1" dirty="0" smtClean="0">
              <a:solidFill>
                <a:schemeClr val="bg1"/>
              </a:solidFill>
            </a:endParaRPr>
          </a:p>
          <a:p>
            <a:r>
              <a:rPr lang="en-US" sz="4000" b="1" dirty="0" smtClean="0">
                <a:solidFill>
                  <a:schemeClr val="bg1"/>
                </a:solidFill>
              </a:rPr>
              <a:t>1.5% - First lien that does not exceed 		max principal obligation limit</a:t>
            </a:r>
          </a:p>
          <a:p>
            <a:r>
              <a:rPr lang="en-US" sz="4000" b="1" dirty="0" smtClean="0">
                <a:solidFill>
                  <a:schemeClr val="bg1"/>
                </a:solidFill>
              </a:rPr>
              <a:t>2.5% - First lien that does exceed limit</a:t>
            </a:r>
          </a:p>
          <a:p>
            <a:r>
              <a:rPr lang="en-US" sz="4000" b="1" dirty="0" smtClean="0">
                <a:solidFill>
                  <a:schemeClr val="bg1"/>
                </a:solidFill>
              </a:rPr>
              <a:t>3.5% - Subordinate liens</a:t>
            </a:r>
          </a:p>
          <a:p>
            <a:endParaRPr lang="en-US" dirty="0"/>
          </a:p>
        </p:txBody>
      </p:sp>
    </p:spTree>
    <p:extLst>
      <p:ext uri="{BB962C8B-B14F-4D97-AF65-F5344CB8AC3E}">
        <p14:creationId xmlns:p14="http://schemas.microsoft.com/office/powerpoint/2010/main" xmlns="" val="665394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ubtitle 2"/>
          <p:cNvSpPr>
            <a:spLocks noGrp="1"/>
          </p:cNvSpPr>
          <p:nvPr>
            <p:ph type="subTitle" idx="1"/>
          </p:nvPr>
        </p:nvSpPr>
        <p:spPr>
          <a:xfrm>
            <a:off x="-17206" y="0"/>
            <a:ext cx="7865806"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8000" b="1" dirty="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p>
        </p:txBody>
      </p:sp>
      <p:sp>
        <p:nvSpPr>
          <p:cNvPr id="4" name="TextBox 3"/>
          <p:cNvSpPr txBox="1"/>
          <p:nvPr/>
        </p:nvSpPr>
        <p:spPr>
          <a:xfrm>
            <a:off x="457200" y="1143000"/>
            <a:ext cx="8381999" cy="5278368"/>
          </a:xfrm>
          <a:prstGeom prst="rect">
            <a:avLst/>
          </a:prstGeom>
          <a:noFill/>
        </p:spPr>
        <p:txBody>
          <a:bodyPr wrap="square" rtlCol="0">
            <a:spAutoFit/>
          </a:bodyPr>
          <a:lstStyle/>
          <a:p>
            <a:r>
              <a:rPr lang="en-US" sz="4000" b="1" dirty="0" smtClean="0">
                <a:solidFill>
                  <a:schemeClr val="bg1"/>
                </a:solidFill>
              </a:rPr>
              <a:t>Small Creditor Exemption:</a:t>
            </a:r>
          </a:p>
          <a:p>
            <a:pPr marL="457200" indent="-457200">
              <a:buFont typeface="Arial" pitchFamily="34" charset="0"/>
              <a:buChar char="•"/>
            </a:pPr>
            <a:r>
              <a:rPr lang="en-US" sz="3300" b="1" dirty="0" smtClean="0">
                <a:solidFill>
                  <a:schemeClr val="bg1"/>
                </a:solidFill>
              </a:rPr>
              <a:t>Make </a:t>
            </a:r>
            <a:r>
              <a:rPr lang="en-US" sz="3300" b="1" dirty="0">
                <a:solidFill>
                  <a:schemeClr val="bg1"/>
                </a:solidFill>
              </a:rPr>
              <a:t>more than half </a:t>
            </a:r>
            <a:r>
              <a:rPr lang="en-US" sz="3300" b="1" dirty="0" smtClean="0">
                <a:solidFill>
                  <a:schemeClr val="bg1"/>
                </a:solidFill>
              </a:rPr>
              <a:t>first-lien </a:t>
            </a:r>
            <a:r>
              <a:rPr lang="en-US" sz="3300" b="1" dirty="0">
                <a:solidFill>
                  <a:schemeClr val="bg1"/>
                </a:solidFill>
              </a:rPr>
              <a:t>mortgages in rural or underserved areas; </a:t>
            </a:r>
            <a:endParaRPr lang="en-US" sz="3300" b="1" dirty="0" smtClean="0">
              <a:solidFill>
                <a:schemeClr val="bg1"/>
              </a:solidFill>
            </a:endParaRPr>
          </a:p>
          <a:p>
            <a:pPr marL="457200" indent="-457200">
              <a:buFont typeface="Arial" pitchFamily="34" charset="0"/>
              <a:buChar char="•"/>
            </a:pPr>
            <a:r>
              <a:rPr lang="en-US" sz="3300" b="1" dirty="0" smtClean="0">
                <a:solidFill>
                  <a:schemeClr val="bg1"/>
                </a:solidFill>
              </a:rPr>
              <a:t>Have </a:t>
            </a:r>
            <a:r>
              <a:rPr lang="en-US" sz="3300" b="1" dirty="0">
                <a:solidFill>
                  <a:schemeClr val="bg1"/>
                </a:solidFill>
              </a:rPr>
              <a:t>an asset size less than $2 billion; </a:t>
            </a:r>
            <a:r>
              <a:rPr lang="en-US" sz="3300" b="1" dirty="0" smtClean="0">
                <a:solidFill>
                  <a:schemeClr val="bg1"/>
                </a:solidFill>
              </a:rPr>
              <a:t>Together </a:t>
            </a:r>
            <a:r>
              <a:rPr lang="en-US" sz="3300" b="1" dirty="0">
                <a:solidFill>
                  <a:schemeClr val="bg1"/>
                </a:solidFill>
              </a:rPr>
              <a:t>with its affiliates, have originated 500 or fewer first-lien mortgages during the preceding calendar year; </a:t>
            </a:r>
            <a:r>
              <a:rPr lang="en-US" sz="3300" b="1" dirty="0" smtClean="0">
                <a:solidFill>
                  <a:srgbClr val="0000FF"/>
                </a:solidFill>
              </a:rPr>
              <a:t>AND </a:t>
            </a:r>
          </a:p>
          <a:p>
            <a:pPr marL="457200" indent="-457200">
              <a:buFont typeface="Arial" pitchFamily="34" charset="0"/>
              <a:buChar char="•"/>
            </a:pPr>
            <a:r>
              <a:rPr lang="en-US" sz="3300" b="1" dirty="0" smtClean="0">
                <a:solidFill>
                  <a:schemeClr val="bg1"/>
                </a:solidFill>
              </a:rPr>
              <a:t>Together </a:t>
            </a:r>
            <a:r>
              <a:rPr lang="en-US" sz="3300" b="1" dirty="0">
                <a:solidFill>
                  <a:schemeClr val="bg1"/>
                </a:solidFill>
              </a:rPr>
              <a:t>with its affiliates, not escrow for any mortgage it or its affiliates currently services, except in limited instances. </a:t>
            </a:r>
            <a:endParaRPr lang="en-US" sz="3300" b="1" dirty="0"/>
          </a:p>
        </p:txBody>
      </p:sp>
    </p:spTree>
    <p:extLst>
      <p:ext uri="{BB962C8B-B14F-4D97-AF65-F5344CB8AC3E}">
        <p14:creationId xmlns:p14="http://schemas.microsoft.com/office/powerpoint/2010/main" xmlns="" val="663609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ubtitle 2"/>
          <p:cNvSpPr>
            <a:spLocks noGrp="1"/>
          </p:cNvSpPr>
          <p:nvPr>
            <p:ph type="subTitle" idx="1"/>
          </p:nvPr>
        </p:nvSpPr>
        <p:spPr>
          <a:xfrm>
            <a:off x="-17206" y="0"/>
            <a:ext cx="7865806"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8000" b="1" dirty="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p>
        </p:txBody>
      </p:sp>
      <p:sp>
        <p:nvSpPr>
          <p:cNvPr id="4" name="TextBox 3"/>
          <p:cNvSpPr txBox="1"/>
          <p:nvPr/>
        </p:nvSpPr>
        <p:spPr>
          <a:xfrm>
            <a:off x="457200" y="1143000"/>
            <a:ext cx="8381999" cy="4478149"/>
          </a:xfrm>
          <a:prstGeom prst="rect">
            <a:avLst/>
          </a:prstGeom>
          <a:noFill/>
        </p:spPr>
        <p:txBody>
          <a:bodyPr wrap="square" rtlCol="0">
            <a:spAutoFit/>
          </a:bodyPr>
          <a:lstStyle/>
          <a:p>
            <a:r>
              <a:rPr lang="en-US" sz="4000" b="1" dirty="0" smtClean="0">
                <a:solidFill>
                  <a:schemeClr val="bg1"/>
                </a:solidFill>
              </a:rPr>
              <a:t>Rural &amp; Underserved Area?</a:t>
            </a:r>
          </a:p>
          <a:p>
            <a:pPr marL="457200" indent="-457200">
              <a:buFont typeface="Arial" pitchFamily="34" charset="0"/>
              <a:buChar char="•"/>
            </a:pPr>
            <a:r>
              <a:rPr lang="en-US" sz="3500" b="1" dirty="0" smtClean="0">
                <a:solidFill>
                  <a:schemeClr val="bg1"/>
                </a:solidFill>
              </a:rPr>
              <a:t>Safe harbor for relying on the CFPB’s list of counties that qualify as rural or underserved. </a:t>
            </a:r>
          </a:p>
          <a:p>
            <a:pPr marL="457200" indent="-457200">
              <a:buFont typeface="Arial" pitchFamily="34" charset="0"/>
              <a:buChar char="•"/>
            </a:pPr>
            <a:endParaRPr lang="en-US" sz="3500" b="1" dirty="0">
              <a:solidFill>
                <a:schemeClr val="bg1"/>
              </a:solidFill>
            </a:endParaRPr>
          </a:p>
          <a:p>
            <a:r>
              <a:rPr lang="en-US" sz="3500" b="1" i="1" dirty="0" smtClean="0">
                <a:solidFill>
                  <a:schemeClr val="bg1"/>
                </a:solidFill>
              </a:rPr>
              <a:t>“The Bureau will post on its public Web site the applicable lists for each calendar year by the end of that year.”</a:t>
            </a:r>
            <a:r>
              <a:rPr lang="en-US" sz="2500" b="1" i="1" dirty="0" smtClean="0">
                <a:solidFill>
                  <a:schemeClr val="bg1"/>
                </a:solidFill>
              </a:rPr>
              <a:t> (pg. 4756)</a:t>
            </a:r>
            <a:endParaRPr lang="en-US" sz="2500" b="1" i="1" dirty="0"/>
          </a:p>
        </p:txBody>
      </p:sp>
    </p:spTree>
    <p:extLst>
      <p:ext uri="{BB962C8B-B14F-4D97-AF65-F5344CB8AC3E}">
        <p14:creationId xmlns:p14="http://schemas.microsoft.com/office/powerpoint/2010/main" xmlns="" val="1041007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ubtitle 2"/>
          <p:cNvSpPr>
            <a:spLocks noGrp="1"/>
          </p:cNvSpPr>
          <p:nvPr>
            <p:ph type="subTitle" idx="1"/>
          </p:nvPr>
        </p:nvSpPr>
        <p:spPr>
          <a:xfrm>
            <a:off x="-17206" y="0"/>
            <a:ext cx="7865806"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8000" b="1" dirty="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p>
        </p:txBody>
      </p:sp>
      <p:sp>
        <p:nvSpPr>
          <p:cNvPr id="4" name="TextBox 3"/>
          <p:cNvSpPr txBox="1"/>
          <p:nvPr/>
        </p:nvSpPr>
        <p:spPr>
          <a:xfrm>
            <a:off x="457199" y="1493472"/>
            <a:ext cx="8381999" cy="1938992"/>
          </a:xfrm>
          <a:prstGeom prst="rect">
            <a:avLst/>
          </a:prstGeom>
          <a:noFill/>
        </p:spPr>
        <p:txBody>
          <a:bodyPr wrap="square" rtlCol="0">
            <a:spAutoFit/>
          </a:bodyPr>
          <a:lstStyle/>
          <a:p>
            <a:r>
              <a:rPr lang="en-US" sz="4000" b="1" dirty="0" smtClean="0">
                <a:solidFill>
                  <a:schemeClr val="bg1"/>
                </a:solidFill>
              </a:rPr>
              <a:t>Small Creditor Exemption does not apply to mortgages originated for forward commitment.</a:t>
            </a:r>
            <a:endParaRPr lang="en-US" sz="35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199" y="3733800"/>
            <a:ext cx="4329546" cy="2806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62600" y="3682774"/>
            <a:ext cx="2857500" cy="285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207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circle(in)">
                                      <p:cBhvr>
                                        <p:cTn id="11"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3568" y="990600"/>
            <a:ext cx="5376863" cy="5205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useBgFill="1">
        <p:nvSpPr>
          <p:cNvPr id="5" name="TextBox 4"/>
          <p:cNvSpPr txBox="1"/>
          <p:nvPr/>
        </p:nvSpPr>
        <p:spPr>
          <a:xfrm>
            <a:off x="457200" y="112586"/>
            <a:ext cx="8077200" cy="6555641"/>
          </a:xfrm>
          <a:prstGeom prst="rect">
            <a:avLst/>
          </a:prstGeom>
        </p:spPr>
        <p:txBody>
          <a:bodyPr wrap="square" rtlCol="0">
            <a:spAutoFit/>
          </a:bodyPr>
          <a:lstStyle/>
          <a:p>
            <a:pPr algn="ctr"/>
            <a:endParaRPr lang="en-US" sz="2000" dirty="0" smtClean="0"/>
          </a:p>
          <a:p>
            <a:pPr algn="ctr"/>
            <a:endParaRPr lang="en-US" sz="2000" dirty="0" smtClean="0"/>
          </a:p>
          <a:p>
            <a:pPr algn="ctr"/>
            <a:r>
              <a:rPr lang="en-US" sz="6000" b="1" dirty="0" smtClean="0">
                <a:effectLst>
                  <a:outerShdw blurRad="38100" dist="38100" dir="2700000" algn="tl">
                    <a:srgbClr val="000000">
                      <a:alpha val="43137"/>
                    </a:srgbClr>
                  </a:outerShdw>
                </a:effectLst>
                <a:latin typeface="Arial" pitchFamily="34" charset="0"/>
                <a:cs typeface="Arial" pitchFamily="34" charset="0"/>
              </a:rPr>
              <a:t>HIGH COST MORTGAGE AND COUNSELING AMENDMENT</a:t>
            </a:r>
          </a:p>
          <a:p>
            <a:pPr algn="ctr"/>
            <a:r>
              <a:rPr lang="en-US" sz="6000" b="1" dirty="0" smtClean="0">
                <a:effectLst>
                  <a:outerShdw blurRad="38100" dist="38100" dir="2700000" algn="tl">
                    <a:srgbClr val="000000">
                      <a:alpha val="43137"/>
                    </a:srgbClr>
                  </a:outerShdw>
                </a:effectLst>
                <a:latin typeface="Arial" pitchFamily="34" charset="0"/>
                <a:cs typeface="Arial" pitchFamily="34" charset="0"/>
              </a:rPr>
              <a:t>REG. Z &amp; REG. X</a:t>
            </a:r>
          </a:p>
          <a:p>
            <a:pPr algn="ctr"/>
            <a:endParaRPr lang="en-US" sz="1000" dirty="0" smtClean="0"/>
          </a:p>
          <a:p>
            <a:pPr algn="ctr"/>
            <a:endParaRPr lang="en-US" sz="1000" dirty="0" smtClean="0"/>
          </a:p>
          <a:p>
            <a:pPr algn="ctr"/>
            <a:endParaRPr lang="en-US" sz="1000" dirty="0" smtClean="0"/>
          </a:p>
          <a:p>
            <a:pPr algn="ctr"/>
            <a:endParaRPr lang="en-US" sz="1000" dirty="0"/>
          </a:p>
          <a:p>
            <a:pPr algn="ctr"/>
            <a:endParaRPr lang="en-US" sz="1000" dirty="0"/>
          </a:p>
          <a:p>
            <a:pPr algn="ctr"/>
            <a:endParaRPr lang="en-US" sz="1000" dirty="0" smtClean="0"/>
          </a:p>
          <a:p>
            <a:pPr algn="ctr"/>
            <a:endParaRPr lang="en-US" sz="1000" dirty="0"/>
          </a:p>
          <a:p>
            <a:pPr algn="ctr"/>
            <a:endParaRPr lang="en-US" sz="1000" dirty="0"/>
          </a:p>
        </p:txBody>
      </p:sp>
      <p:sp>
        <p:nvSpPr>
          <p:cNvPr id="6" name="TextBox 5"/>
          <p:cNvSpPr txBox="1"/>
          <p:nvPr/>
        </p:nvSpPr>
        <p:spPr>
          <a:xfrm rot="19926903">
            <a:off x="6043709" y="5286000"/>
            <a:ext cx="2749471" cy="784830"/>
          </a:xfrm>
          <a:prstGeom prst="rect">
            <a:avLst/>
          </a:prstGeom>
          <a:noFill/>
        </p:spPr>
        <p:txBody>
          <a:bodyPr wrap="none" rtlCol="0">
            <a:spAutoFit/>
          </a:bodyPr>
          <a:lstStyle/>
          <a:p>
            <a:r>
              <a:rPr lang="en-US" sz="4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1/10/2014</a:t>
            </a:r>
            <a:endParaRPr lang="en-US" sz="45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46706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4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81571" y="1371600"/>
            <a:ext cx="8221546" cy="4832092"/>
          </a:xfrm>
          <a:prstGeom prst="rect">
            <a:avLst/>
          </a:prstGeom>
          <a:noFill/>
        </p:spPr>
        <p:txBody>
          <a:bodyPr wrap="none" rtlCol="0">
            <a:spAutoFit/>
          </a:bodyPr>
          <a:lstStyle/>
          <a:p>
            <a:r>
              <a:rPr lang="en-US" sz="5000" b="1" dirty="0" smtClean="0">
                <a:solidFill>
                  <a:schemeClr val="bg1"/>
                </a:solidFill>
              </a:rPr>
              <a:t>Amends:</a:t>
            </a:r>
          </a:p>
          <a:p>
            <a:r>
              <a:rPr lang="en-US" sz="5000" b="1" dirty="0">
                <a:solidFill>
                  <a:schemeClr val="bg1"/>
                </a:solidFill>
              </a:rPr>
              <a:t>	</a:t>
            </a:r>
            <a:r>
              <a:rPr lang="en-US" sz="3500" b="1" dirty="0" smtClean="0">
                <a:solidFill>
                  <a:schemeClr val="bg1"/>
                </a:solidFill>
              </a:rPr>
              <a:t>Truth in Lending</a:t>
            </a:r>
          </a:p>
          <a:p>
            <a:r>
              <a:rPr lang="en-US" sz="3500" b="1" dirty="0">
                <a:solidFill>
                  <a:schemeClr val="bg1"/>
                </a:solidFill>
              </a:rPr>
              <a:t>	</a:t>
            </a:r>
            <a:r>
              <a:rPr lang="en-US" sz="3500" b="1" dirty="0" smtClean="0">
                <a:solidFill>
                  <a:schemeClr val="bg1"/>
                </a:solidFill>
              </a:rPr>
              <a:t>(Regulation Z)</a:t>
            </a:r>
          </a:p>
          <a:p>
            <a:r>
              <a:rPr lang="en-US" sz="3500" b="1" dirty="0">
                <a:solidFill>
                  <a:schemeClr val="bg1"/>
                </a:solidFill>
              </a:rPr>
              <a:t>	</a:t>
            </a:r>
            <a:r>
              <a:rPr lang="en-US" sz="3500" b="1" dirty="0" smtClean="0">
                <a:solidFill>
                  <a:schemeClr val="bg1"/>
                </a:solidFill>
              </a:rPr>
              <a:t>	&amp;</a:t>
            </a:r>
          </a:p>
          <a:p>
            <a:r>
              <a:rPr lang="en-US" sz="3500" b="1" dirty="0">
                <a:solidFill>
                  <a:schemeClr val="bg1"/>
                </a:solidFill>
              </a:rPr>
              <a:t>	</a:t>
            </a:r>
            <a:r>
              <a:rPr lang="en-US" sz="3500" b="1" dirty="0" smtClean="0">
                <a:solidFill>
                  <a:schemeClr val="bg1"/>
                </a:solidFill>
              </a:rPr>
              <a:t>Real Estate Settlement Procedures Act</a:t>
            </a:r>
          </a:p>
          <a:p>
            <a:r>
              <a:rPr lang="en-US" sz="3500" b="1" dirty="0" smtClean="0">
                <a:solidFill>
                  <a:schemeClr val="bg1"/>
                </a:solidFill>
              </a:rPr>
              <a:t>	(Regulation X)</a:t>
            </a:r>
          </a:p>
          <a:p>
            <a:endParaRPr lang="en-US" sz="5000" b="1" dirty="0" smtClean="0">
              <a:solidFill>
                <a:schemeClr val="bg1"/>
              </a:solidFill>
            </a:endParaRPr>
          </a:p>
          <a:p>
            <a:endParaRPr lang="en-US" dirty="0"/>
          </a:p>
        </p:txBody>
      </p:sp>
    </p:spTree>
    <p:extLst>
      <p:ext uri="{BB962C8B-B14F-4D97-AF65-F5344CB8AC3E}">
        <p14:creationId xmlns:p14="http://schemas.microsoft.com/office/powerpoint/2010/main" xmlns="" val="924359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752600"/>
          </a:xfrm>
        </p:spPr>
        <p:txBody>
          <a:bodyPr>
            <a:normAutofit/>
          </a:bodyPr>
          <a:lstStyle/>
          <a:p>
            <a:pPr algn="l"/>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7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Overview</a:t>
            </a:r>
            <a:endParaRPr lang="en-US" sz="7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752600"/>
            <a:ext cx="8393003" cy="4601260"/>
          </a:xfrm>
          <a:prstGeom prst="rect">
            <a:avLst/>
          </a:prstGeom>
          <a:noFill/>
        </p:spPr>
        <p:txBody>
          <a:bodyPr wrap="none" rtlCol="0">
            <a:spAutoFit/>
          </a:bodyPr>
          <a:lstStyle/>
          <a:p>
            <a:pPr>
              <a:spcAft>
                <a:spcPts val="600"/>
              </a:spcAft>
            </a:pPr>
            <a:r>
              <a:rPr lang="en-US" sz="3000" b="1" dirty="0" smtClean="0">
                <a:solidFill>
                  <a:schemeClr val="bg1"/>
                </a:solidFill>
              </a:rPr>
              <a:t>International Remittance Transfers – Reg. E</a:t>
            </a:r>
          </a:p>
          <a:p>
            <a:pPr>
              <a:spcAft>
                <a:spcPts val="600"/>
              </a:spcAft>
            </a:pPr>
            <a:r>
              <a:rPr lang="en-US" sz="3000" b="1" dirty="0" smtClean="0">
                <a:solidFill>
                  <a:schemeClr val="bg1"/>
                </a:solidFill>
              </a:rPr>
              <a:t>Escrow Requirements – Reg. Z</a:t>
            </a:r>
          </a:p>
          <a:p>
            <a:pPr>
              <a:spcAft>
                <a:spcPts val="600"/>
              </a:spcAft>
            </a:pPr>
            <a:r>
              <a:rPr lang="en-US" sz="3000" b="1" dirty="0" smtClean="0">
                <a:solidFill>
                  <a:schemeClr val="bg1"/>
                </a:solidFill>
              </a:rPr>
              <a:t>High Cost Mortgage and Counseling  - Reg. Z &amp; X</a:t>
            </a:r>
          </a:p>
          <a:p>
            <a:pPr>
              <a:spcAft>
                <a:spcPts val="600"/>
              </a:spcAft>
            </a:pPr>
            <a:r>
              <a:rPr lang="en-US" sz="3000" b="1" dirty="0" smtClean="0">
                <a:solidFill>
                  <a:schemeClr val="bg1"/>
                </a:solidFill>
              </a:rPr>
              <a:t>Ability to Repay &amp; Qualified Mortgages – Reg. Z &amp; X</a:t>
            </a:r>
          </a:p>
          <a:p>
            <a:pPr>
              <a:spcAft>
                <a:spcPts val="600"/>
              </a:spcAft>
            </a:pPr>
            <a:r>
              <a:rPr lang="en-US" sz="3000" b="1" dirty="0" smtClean="0">
                <a:solidFill>
                  <a:schemeClr val="bg1"/>
                </a:solidFill>
              </a:rPr>
              <a:t>Mortgage Servicing – Reg. Z &amp; X</a:t>
            </a:r>
          </a:p>
          <a:p>
            <a:pPr>
              <a:spcAft>
                <a:spcPts val="600"/>
              </a:spcAft>
            </a:pPr>
            <a:r>
              <a:rPr lang="en-US" sz="3000" b="1" dirty="0" smtClean="0">
                <a:solidFill>
                  <a:schemeClr val="bg1"/>
                </a:solidFill>
              </a:rPr>
              <a:t>Loan Originator Compensation – Reg. Z</a:t>
            </a:r>
          </a:p>
          <a:p>
            <a:pPr>
              <a:spcAft>
                <a:spcPts val="600"/>
              </a:spcAft>
            </a:pPr>
            <a:r>
              <a:rPr lang="en-US" sz="3000" b="1" dirty="0" smtClean="0">
                <a:solidFill>
                  <a:schemeClr val="bg1"/>
                </a:solidFill>
              </a:rPr>
              <a:t>Copies of Appraisals – Reg. B</a:t>
            </a:r>
          </a:p>
          <a:p>
            <a:endParaRPr lang="en-US" sz="3000" dirty="0" smtClean="0">
              <a:solidFill>
                <a:schemeClr val="bg1"/>
              </a:solidFill>
            </a:endParaRPr>
          </a:p>
          <a:p>
            <a:endParaRPr lang="en-US" dirty="0"/>
          </a:p>
        </p:txBody>
      </p:sp>
    </p:spTree>
    <p:extLst>
      <p:ext uri="{BB962C8B-B14F-4D97-AF65-F5344CB8AC3E}">
        <p14:creationId xmlns:p14="http://schemas.microsoft.com/office/powerpoint/2010/main" xmlns="" val="3914096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7865806" cy="1066800"/>
          </a:xfrm>
        </p:spPr>
        <p:txBody>
          <a:bodyPr>
            <a:normAutofit fontScale="77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High Cost Mortgage &amp; Counseling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29491" y="1177233"/>
            <a:ext cx="5757730" cy="4985980"/>
          </a:xfrm>
          <a:prstGeom prst="rect">
            <a:avLst/>
          </a:prstGeom>
          <a:noFill/>
        </p:spPr>
        <p:txBody>
          <a:bodyPr wrap="none" rtlCol="0">
            <a:spAutoFit/>
          </a:bodyPr>
          <a:lstStyle/>
          <a:p>
            <a:r>
              <a:rPr lang="en-US" sz="3000" b="1" dirty="0" smtClean="0">
                <a:solidFill>
                  <a:schemeClr val="bg1"/>
                </a:solidFill>
              </a:rPr>
              <a:t>Expands loans covered by HOEPA</a:t>
            </a:r>
            <a:r>
              <a:rPr lang="en-US" sz="3000" b="1" dirty="0">
                <a:solidFill>
                  <a:schemeClr val="bg1"/>
                </a:solidFill>
              </a:rPr>
              <a:t> </a:t>
            </a:r>
            <a:r>
              <a:rPr lang="en-US" sz="3000" b="1" dirty="0" smtClean="0">
                <a:solidFill>
                  <a:schemeClr val="bg1"/>
                </a:solidFill>
              </a:rPr>
              <a:t>- </a:t>
            </a:r>
          </a:p>
          <a:p>
            <a:endParaRPr lang="en-US" sz="3000" b="1" dirty="0" smtClean="0">
              <a:solidFill>
                <a:schemeClr val="bg1"/>
              </a:solidFill>
            </a:endParaRPr>
          </a:p>
          <a:p>
            <a:pPr marL="457200" indent="-457200">
              <a:buFont typeface="Arial" pitchFamily="34" charset="0"/>
              <a:buChar char="•"/>
            </a:pPr>
            <a:r>
              <a:rPr lang="en-US" sz="3000" b="1" dirty="0" smtClean="0">
                <a:solidFill>
                  <a:schemeClr val="bg1"/>
                </a:solidFill>
              </a:rPr>
              <a:t>Consumers principal dwelling</a:t>
            </a:r>
          </a:p>
          <a:p>
            <a:r>
              <a:rPr lang="en-US" sz="3000" b="1" dirty="0" smtClean="0">
                <a:solidFill>
                  <a:schemeClr val="bg1"/>
                </a:solidFill>
              </a:rPr>
              <a:t>		</a:t>
            </a:r>
            <a:r>
              <a:rPr lang="en-US" sz="3000" b="1" dirty="0" smtClean="0">
                <a:solidFill>
                  <a:srgbClr val="0000FF"/>
                </a:solidFill>
              </a:rPr>
              <a:t>AND</a:t>
            </a:r>
          </a:p>
          <a:p>
            <a:pPr marL="457200" indent="-457200">
              <a:buFont typeface="Arial" pitchFamily="34" charset="0"/>
              <a:buChar char="•"/>
            </a:pPr>
            <a:r>
              <a:rPr lang="en-US" sz="3000" b="1" dirty="0" smtClean="0">
                <a:solidFill>
                  <a:schemeClr val="bg1"/>
                </a:solidFill>
              </a:rPr>
              <a:t>Purchase money mortgages</a:t>
            </a:r>
          </a:p>
          <a:p>
            <a:pPr marL="457200" indent="-457200">
              <a:buFont typeface="Arial" pitchFamily="34" charset="0"/>
              <a:buChar char="•"/>
            </a:pPr>
            <a:r>
              <a:rPr lang="en-US" sz="3000" b="1" dirty="0" smtClean="0">
                <a:solidFill>
                  <a:schemeClr val="bg1"/>
                </a:solidFill>
              </a:rPr>
              <a:t>Refinances</a:t>
            </a:r>
          </a:p>
          <a:p>
            <a:pPr marL="457200" indent="-457200">
              <a:buFont typeface="Arial" pitchFamily="34" charset="0"/>
              <a:buChar char="•"/>
            </a:pPr>
            <a:r>
              <a:rPr lang="en-US" sz="3000" b="1" dirty="0" smtClean="0">
                <a:solidFill>
                  <a:schemeClr val="bg1"/>
                </a:solidFill>
              </a:rPr>
              <a:t>Closed-end home equity loans</a:t>
            </a:r>
          </a:p>
          <a:p>
            <a:pPr marL="457200" indent="-457200">
              <a:buFont typeface="Arial" pitchFamily="34" charset="0"/>
              <a:buChar char="•"/>
            </a:pPr>
            <a:r>
              <a:rPr lang="en-US" sz="3000" b="1" dirty="0" smtClean="0">
                <a:solidFill>
                  <a:schemeClr val="bg1"/>
                </a:solidFill>
              </a:rPr>
              <a:t>Open-end credit plans</a:t>
            </a:r>
          </a:p>
          <a:p>
            <a:pPr marL="457200" indent="-457200">
              <a:buFont typeface="Arial" pitchFamily="34" charset="0"/>
              <a:buChar char="•"/>
            </a:pPr>
            <a:r>
              <a:rPr lang="en-US" sz="3000" b="1" dirty="0" smtClean="0">
                <a:solidFill>
                  <a:schemeClr val="bg1"/>
                </a:solidFill>
              </a:rPr>
              <a:t>Home Equity Lines of Credit</a:t>
            </a:r>
          </a:p>
          <a:p>
            <a:endParaRPr lang="en-US" sz="3000" dirty="0" smtClean="0">
              <a:solidFill>
                <a:schemeClr val="bg1"/>
              </a:solidFill>
            </a:endParaRPr>
          </a:p>
          <a:p>
            <a:endParaRPr lang="en-US" dirty="0"/>
          </a:p>
        </p:txBody>
      </p:sp>
    </p:spTree>
    <p:extLst>
      <p:ext uri="{BB962C8B-B14F-4D97-AF65-F5344CB8AC3E}">
        <p14:creationId xmlns:p14="http://schemas.microsoft.com/office/powerpoint/2010/main" xmlns="" val="2695285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7865806" cy="1066800"/>
          </a:xfrm>
        </p:spPr>
        <p:txBody>
          <a:bodyPr>
            <a:normAutofit fontScale="77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High Cost Mortgage &amp; Counseling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08709" y="1371600"/>
            <a:ext cx="4772891" cy="4524315"/>
          </a:xfrm>
          <a:prstGeom prst="rect">
            <a:avLst/>
          </a:prstGeom>
          <a:noFill/>
        </p:spPr>
        <p:txBody>
          <a:bodyPr wrap="square" rtlCol="0">
            <a:spAutoFit/>
          </a:bodyPr>
          <a:lstStyle/>
          <a:p>
            <a:r>
              <a:rPr lang="en-US" sz="3000" b="1" dirty="0" smtClean="0">
                <a:solidFill>
                  <a:schemeClr val="bg1"/>
                </a:solidFill>
              </a:rPr>
              <a:t>Exemptions: </a:t>
            </a:r>
          </a:p>
          <a:p>
            <a:endParaRPr lang="en-US" sz="3000" b="1" dirty="0" smtClean="0">
              <a:solidFill>
                <a:schemeClr val="bg1"/>
              </a:solidFill>
            </a:endParaRPr>
          </a:p>
          <a:p>
            <a:pPr marL="457200" indent="-457200">
              <a:buFont typeface="Arial" pitchFamily="34" charset="0"/>
              <a:buChar char="•"/>
            </a:pPr>
            <a:r>
              <a:rPr lang="en-US" sz="3000" b="1" dirty="0" smtClean="0">
                <a:solidFill>
                  <a:schemeClr val="bg1"/>
                </a:solidFill>
              </a:rPr>
              <a:t>Reverse mortgages</a:t>
            </a:r>
          </a:p>
          <a:p>
            <a:pPr marL="457200" indent="-457200">
              <a:buFont typeface="Arial" pitchFamily="34" charset="0"/>
              <a:buChar char="•"/>
            </a:pPr>
            <a:r>
              <a:rPr lang="en-US" sz="3000" b="1" dirty="0" smtClean="0">
                <a:solidFill>
                  <a:schemeClr val="bg1"/>
                </a:solidFill>
              </a:rPr>
              <a:t>Construction loans</a:t>
            </a:r>
          </a:p>
          <a:p>
            <a:pPr marL="457200" indent="-457200">
              <a:buFont typeface="Arial" pitchFamily="34" charset="0"/>
              <a:buChar char="•"/>
            </a:pPr>
            <a:r>
              <a:rPr lang="en-US" sz="3000" b="1" dirty="0" smtClean="0">
                <a:solidFill>
                  <a:schemeClr val="bg1"/>
                </a:solidFill>
              </a:rPr>
              <a:t>Loans originated by Housing Finance Agencies</a:t>
            </a:r>
          </a:p>
          <a:p>
            <a:pPr marL="457200" indent="-457200">
              <a:buFont typeface="Arial" pitchFamily="34" charset="0"/>
              <a:buChar char="•"/>
            </a:pPr>
            <a:r>
              <a:rPr lang="en-US" sz="3000" b="1" dirty="0" smtClean="0">
                <a:solidFill>
                  <a:schemeClr val="bg1"/>
                </a:solidFill>
              </a:rPr>
              <a:t>Rural Housing Service loans by USDA</a:t>
            </a:r>
          </a:p>
          <a:p>
            <a:endParaRPr lang="en-US" sz="3000" dirty="0" smtClean="0">
              <a:solidFill>
                <a:schemeClr val="bg1"/>
              </a:solidFill>
            </a:endParaRPr>
          </a:p>
          <a:p>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57800" y="1690657"/>
            <a:ext cx="3740191" cy="3886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8691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7865806" cy="1066800"/>
          </a:xfrm>
        </p:spPr>
        <p:txBody>
          <a:bodyPr>
            <a:normAutofit fontScale="77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High Cost Mortgage &amp; Counseling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08709" y="1371600"/>
            <a:ext cx="8582891" cy="4985980"/>
          </a:xfrm>
          <a:prstGeom prst="rect">
            <a:avLst/>
          </a:prstGeom>
          <a:noFill/>
        </p:spPr>
        <p:txBody>
          <a:bodyPr wrap="square" rtlCol="0">
            <a:spAutoFit/>
          </a:bodyPr>
          <a:lstStyle/>
          <a:p>
            <a:r>
              <a:rPr lang="en-US" sz="3000" b="1" dirty="0" smtClean="0">
                <a:solidFill>
                  <a:schemeClr val="bg1"/>
                </a:solidFill>
              </a:rPr>
              <a:t>Loan is a High-cost Mortgage if:</a:t>
            </a:r>
          </a:p>
          <a:p>
            <a:endParaRPr lang="en-US" sz="3000" b="1" dirty="0" smtClean="0">
              <a:solidFill>
                <a:schemeClr val="bg1"/>
              </a:solidFill>
            </a:endParaRPr>
          </a:p>
          <a:p>
            <a:pPr marL="457200" indent="-457200">
              <a:buFont typeface="Arial" pitchFamily="34" charset="0"/>
              <a:buChar char="•"/>
            </a:pPr>
            <a:r>
              <a:rPr lang="en-US" sz="3000" b="1" dirty="0" smtClean="0">
                <a:solidFill>
                  <a:schemeClr val="bg1"/>
                </a:solidFill>
              </a:rPr>
              <a:t>APR exceeds the Average Prime Offer Rate by more than 6.5% for first lien, or 8.5% for first lien for less than  $50,000</a:t>
            </a:r>
          </a:p>
          <a:p>
            <a:pPr marL="457200" indent="-457200">
              <a:buFont typeface="Arial" pitchFamily="34" charset="0"/>
              <a:buChar char="•"/>
            </a:pPr>
            <a:r>
              <a:rPr lang="en-US" sz="3000" b="1" dirty="0" smtClean="0">
                <a:solidFill>
                  <a:schemeClr val="bg1"/>
                </a:solidFill>
              </a:rPr>
              <a:t>APR exceeds 8.5% for subordinate liens</a:t>
            </a:r>
          </a:p>
          <a:p>
            <a:pPr marL="457200" indent="-457200">
              <a:buFont typeface="Arial" pitchFamily="34" charset="0"/>
              <a:buChar char="•"/>
            </a:pPr>
            <a:r>
              <a:rPr lang="en-US" sz="3000" b="1" dirty="0">
                <a:solidFill>
                  <a:schemeClr val="bg1"/>
                </a:solidFill>
              </a:rPr>
              <a:t>Points + f</a:t>
            </a:r>
            <a:r>
              <a:rPr lang="en-US" sz="3000" b="1" dirty="0" smtClean="0">
                <a:solidFill>
                  <a:schemeClr val="bg1"/>
                </a:solidFill>
              </a:rPr>
              <a:t>ees </a:t>
            </a:r>
            <a:r>
              <a:rPr lang="en-US" sz="3000" b="1" dirty="0">
                <a:solidFill>
                  <a:schemeClr val="bg1"/>
                </a:solidFill>
              </a:rPr>
              <a:t>exceed 5% of total transaction or </a:t>
            </a:r>
          </a:p>
          <a:p>
            <a:r>
              <a:rPr lang="en-US" sz="3000" b="1" dirty="0">
                <a:solidFill>
                  <a:schemeClr val="bg1"/>
                </a:solidFill>
              </a:rPr>
              <a:t>      lesser of 8% or $1,000 for loans less than $</a:t>
            </a:r>
            <a:r>
              <a:rPr lang="en-US" sz="3000" b="1" dirty="0" smtClean="0">
                <a:solidFill>
                  <a:schemeClr val="bg1"/>
                </a:solidFill>
              </a:rPr>
              <a:t>20,000</a:t>
            </a:r>
          </a:p>
          <a:p>
            <a:pPr marL="457200" indent="-457200">
              <a:buFont typeface="Arial" pitchFamily="34" charset="0"/>
              <a:buChar char="•"/>
            </a:pPr>
            <a:r>
              <a:rPr lang="en-US" sz="3000" b="1" dirty="0" smtClean="0">
                <a:solidFill>
                  <a:schemeClr val="bg1"/>
                </a:solidFill>
              </a:rPr>
              <a:t>Loan documents permit a prepayment penalty after 36 months</a:t>
            </a:r>
            <a:endParaRPr lang="en-US" sz="3000" dirty="0" smtClean="0">
              <a:solidFill>
                <a:schemeClr val="bg1"/>
              </a:solidFill>
            </a:endParaRPr>
          </a:p>
          <a:p>
            <a:endParaRPr lang="en-US" dirty="0"/>
          </a:p>
        </p:txBody>
      </p:sp>
    </p:spTree>
    <p:extLst>
      <p:ext uri="{BB962C8B-B14F-4D97-AF65-F5344CB8AC3E}">
        <p14:creationId xmlns:p14="http://schemas.microsoft.com/office/powerpoint/2010/main" xmlns="" val="90270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7865806" cy="1066800"/>
          </a:xfrm>
        </p:spPr>
        <p:txBody>
          <a:bodyPr>
            <a:normAutofit fontScale="77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High Cost Mortgage &amp; Counseling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08709" y="1371600"/>
            <a:ext cx="8582891" cy="4524315"/>
          </a:xfrm>
          <a:prstGeom prst="rect">
            <a:avLst/>
          </a:prstGeom>
          <a:noFill/>
        </p:spPr>
        <p:txBody>
          <a:bodyPr wrap="square" rtlCol="0">
            <a:spAutoFit/>
          </a:bodyPr>
          <a:lstStyle/>
          <a:p>
            <a:r>
              <a:rPr lang="en-US" sz="3000" b="1" dirty="0" smtClean="0">
                <a:solidFill>
                  <a:schemeClr val="bg1"/>
                </a:solidFill>
              </a:rPr>
              <a:t>If a Loan is a High-cost Mortgage:</a:t>
            </a:r>
          </a:p>
          <a:p>
            <a:endParaRPr lang="en-US" sz="3000" b="1" dirty="0" smtClean="0">
              <a:solidFill>
                <a:schemeClr val="bg1"/>
              </a:solidFill>
            </a:endParaRPr>
          </a:p>
          <a:p>
            <a:pPr marL="457200" indent="-457200">
              <a:buFont typeface="Arial" pitchFamily="34" charset="0"/>
              <a:buChar char="•"/>
            </a:pPr>
            <a:r>
              <a:rPr lang="en-US" sz="3000" b="1" dirty="0" smtClean="0">
                <a:solidFill>
                  <a:schemeClr val="bg1"/>
                </a:solidFill>
              </a:rPr>
              <a:t>Balloon payments are banned</a:t>
            </a:r>
          </a:p>
          <a:p>
            <a:pPr marL="457200" indent="-457200">
              <a:buFont typeface="Arial" pitchFamily="34" charset="0"/>
              <a:buChar char="•"/>
            </a:pPr>
            <a:r>
              <a:rPr lang="en-US" sz="3000" b="1" dirty="0" smtClean="0">
                <a:solidFill>
                  <a:schemeClr val="bg1"/>
                </a:solidFill>
              </a:rPr>
              <a:t>Cannot charge prepayment penalties</a:t>
            </a:r>
          </a:p>
          <a:p>
            <a:pPr marL="457200" indent="-457200">
              <a:buFont typeface="Arial" pitchFamily="34" charset="0"/>
              <a:buChar char="•"/>
            </a:pPr>
            <a:r>
              <a:rPr lang="en-US" sz="3000" b="1" dirty="0" smtClean="0">
                <a:solidFill>
                  <a:schemeClr val="bg1"/>
                </a:solidFill>
              </a:rPr>
              <a:t>Cannot finance points </a:t>
            </a:r>
            <a:r>
              <a:rPr lang="en-US" sz="3000" b="1" dirty="0">
                <a:solidFill>
                  <a:schemeClr val="bg1"/>
                </a:solidFill>
              </a:rPr>
              <a:t>+ fees </a:t>
            </a:r>
            <a:endParaRPr lang="en-US" sz="3000" b="1" dirty="0" smtClean="0">
              <a:solidFill>
                <a:schemeClr val="bg1"/>
              </a:solidFill>
            </a:endParaRPr>
          </a:p>
          <a:p>
            <a:pPr marL="457200" indent="-457200">
              <a:buFont typeface="Arial" pitchFamily="34" charset="0"/>
              <a:buChar char="•"/>
            </a:pPr>
            <a:r>
              <a:rPr lang="en-US" sz="3000" b="1" dirty="0" smtClean="0">
                <a:solidFill>
                  <a:schemeClr val="bg1"/>
                </a:solidFill>
              </a:rPr>
              <a:t>Late fees restricted to 4% of past due payment</a:t>
            </a:r>
          </a:p>
          <a:p>
            <a:pPr marL="457200" indent="-457200">
              <a:buFont typeface="Arial" pitchFamily="34" charset="0"/>
              <a:buChar char="•"/>
            </a:pPr>
            <a:r>
              <a:rPr lang="en-US" sz="3000" b="1" dirty="0" smtClean="0">
                <a:solidFill>
                  <a:schemeClr val="bg1"/>
                </a:solidFill>
              </a:rPr>
              <a:t>Restriction on payoff statement fees</a:t>
            </a:r>
          </a:p>
          <a:p>
            <a:pPr marL="457200" indent="-457200">
              <a:buFont typeface="Arial" pitchFamily="34" charset="0"/>
              <a:buChar char="•"/>
            </a:pPr>
            <a:r>
              <a:rPr lang="en-US" sz="3000" b="1" dirty="0" smtClean="0">
                <a:solidFill>
                  <a:schemeClr val="bg1"/>
                </a:solidFill>
              </a:rPr>
              <a:t>No loan modification fee</a:t>
            </a:r>
          </a:p>
          <a:p>
            <a:pPr marL="457200" indent="-457200">
              <a:buFont typeface="Arial" pitchFamily="34" charset="0"/>
              <a:buChar char="•"/>
            </a:pPr>
            <a:r>
              <a:rPr lang="en-US" sz="3000" b="1" dirty="0" smtClean="0">
                <a:solidFill>
                  <a:schemeClr val="bg1"/>
                </a:solidFill>
              </a:rPr>
              <a:t>No loan payment deferral fee</a:t>
            </a:r>
            <a:endParaRPr lang="en-US" sz="3000" dirty="0" smtClean="0">
              <a:solidFill>
                <a:schemeClr val="bg1"/>
              </a:solidFill>
            </a:endParaRPr>
          </a:p>
          <a:p>
            <a:endParaRPr lang="en-US" dirty="0"/>
          </a:p>
        </p:txBody>
      </p:sp>
    </p:spTree>
    <p:extLst>
      <p:ext uri="{BB962C8B-B14F-4D97-AF65-F5344CB8AC3E}">
        <p14:creationId xmlns:p14="http://schemas.microsoft.com/office/powerpoint/2010/main" xmlns="" val="4028995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05400" y="3048000"/>
            <a:ext cx="46482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7865806" cy="1066800"/>
          </a:xfrm>
        </p:spPr>
        <p:txBody>
          <a:bodyPr>
            <a:normAutofit fontScale="77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High Cost Mortgage &amp; Counseling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08709" y="1371600"/>
            <a:ext cx="8582891" cy="2677656"/>
          </a:xfrm>
          <a:prstGeom prst="rect">
            <a:avLst/>
          </a:prstGeom>
          <a:noFill/>
        </p:spPr>
        <p:txBody>
          <a:bodyPr wrap="square" rtlCol="0">
            <a:spAutoFit/>
          </a:bodyPr>
          <a:lstStyle/>
          <a:p>
            <a:r>
              <a:rPr lang="en-US" sz="3000" b="1" dirty="0" smtClean="0">
                <a:solidFill>
                  <a:schemeClr val="bg1"/>
                </a:solidFill>
              </a:rPr>
              <a:t>If a Loan is a High-cost Mortgage:</a:t>
            </a:r>
          </a:p>
          <a:p>
            <a:endParaRPr lang="en-US" sz="3000" b="1" dirty="0" smtClean="0">
              <a:solidFill>
                <a:schemeClr val="bg1"/>
              </a:solidFill>
            </a:endParaRPr>
          </a:p>
          <a:p>
            <a:pPr marL="457200" indent="-457200">
              <a:buFont typeface="Arial" pitchFamily="34" charset="0"/>
              <a:buChar char="•"/>
            </a:pPr>
            <a:r>
              <a:rPr lang="en-US" sz="3000" b="1" dirty="0" smtClean="0">
                <a:solidFill>
                  <a:schemeClr val="bg1"/>
                </a:solidFill>
              </a:rPr>
              <a:t>Must assess a members ability to repay</a:t>
            </a:r>
          </a:p>
          <a:p>
            <a:pPr marL="457200" indent="-457200">
              <a:buFont typeface="Arial" pitchFamily="34" charset="0"/>
              <a:buChar char="•"/>
            </a:pPr>
            <a:r>
              <a:rPr lang="en-US" sz="3000" b="1" dirty="0" smtClean="0">
                <a:solidFill>
                  <a:schemeClr val="bg1"/>
                </a:solidFill>
              </a:rPr>
              <a:t>Cannot recommend or encourage default</a:t>
            </a:r>
          </a:p>
          <a:p>
            <a:pPr marL="457200" indent="-457200">
              <a:buFont typeface="Arial" pitchFamily="34" charset="0"/>
              <a:buChar char="•"/>
            </a:pPr>
            <a:r>
              <a:rPr lang="en-US" sz="3000" b="1" dirty="0" smtClean="0">
                <a:solidFill>
                  <a:schemeClr val="bg1"/>
                </a:solidFill>
              </a:rPr>
              <a:t>Counseling requirement</a:t>
            </a:r>
            <a:endParaRPr lang="en-US" sz="3000" dirty="0" smtClean="0">
              <a:solidFill>
                <a:schemeClr val="bg1"/>
              </a:solidFill>
            </a:endParaRPr>
          </a:p>
          <a:p>
            <a:endParaRPr lang="en-US" dirty="0"/>
          </a:p>
        </p:txBody>
      </p:sp>
    </p:spTree>
    <p:extLst>
      <p:ext uri="{BB962C8B-B14F-4D97-AF65-F5344CB8AC3E}">
        <p14:creationId xmlns:p14="http://schemas.microsoft.com/office/powerpoint/2010/main" xmlns="" val="1411936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7865806" cy="1066800"/>
          </a:xfrm>
        </p:spPr>
        <p:txBody>
          <a:bodyPr>
            <a:normAutofit fontScale="77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High Cost Mortgage &amp; Counseling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08709" y="1371600"/>
            <a:ext cx="8582891" cy="4524315"/>
          </a:xfrm>
          <a:prstGeom prst="rect">
            <a:avLst/>
          </a:prstGeom>
          <a:noFill/>
        </p:spPr>
        <p:txBody>
          <a:bodyPr wrap="square" rtlCol="0">
            <a:spAutoFit/>
          </a:bodyPr>
          <a:lstStyle/>
          <a:p>
            <a:r>
              <a:rPr lang="en-US" sz="3000" b="1" dirty="0" smtClean="0">
                <a:solidFill>
                  <a:schemeClr val="bg1"/>
                </a:solidFill>
              </a:rPr>
              <a:t>Counseling Requirement:</a:t>
            </a:r>
          </a:p>
          <a:p>
            <a:endParaRPr lang="en-US" sz="3000" b="1" dirty="0" smtClean="0">
              <a:solidFill>
                <a:schemeClr val="bg1"/>
              </a:solidFill>
            </a:endParaRPr>
          </a:p>
          <a:p>
            <a:pPr marL="457200" indent="-457200">
              <a:buFont typeface="Arial" pitchFamily="34" charset="0"/>
              <a:buChar char="•"/>
            </a:pPr>
            <a:r>
              <a:rPr lang="en-US" sz="3000" b="1" dirty="0" smtClean="0">
                <a:solidFill>
                  <a:schemeClr val="bg1"/>
                </a:solidFill>
              </a:rPr>
              <a:t>Provide a list of homeownership counseling organizations within 3 business days after application</a:t>
            </a:r>
          </a:p>
          <a:p>
            <a:pPr marL="457200" indent="-457200">
              <a:buFont typeface="Arial" pitchFamily="34" charset="0"/>
              <a:buChar char="•"/>
            </a:pPr>
            <a:r>
              <a:rPr lang="en-US" sz="3000" b="1" dirty="0" smtClean="0">
                <a:solidFill>
                  <a:schemeClr val="bg1"/>
                </a:solidFill>
              </a:rPr>
              <a:t>First time borrower must receive counseling if loan permits negative amortization</a:t>
            </a:r>
          </a:p>
          <a:p>
            <a:pPr marL="457200" indent="-457200">
              <a:buFont typeface="Arial" pitchFamily="34" charset="0"/>
              <a:buChar char="•"/>
            </a:pPr>
            <a:r>
              <a:rPr lang="en-US" sz="3000" b="1" dirty="0" smtClean="0">
                <a:solidFill>
                  <a:schemeClr val="bg1"/>
                </a:solidFill>
              </a:rPr>
              <a:t>Members with high-cost mortgage loans must provide proof of counseling </a:t>
            </a:r>
            <a:endParaRPr lang="en-US" sz="3000" dirty="0" smtClean="0">
              <a:solidFill>
                <a:schemeClr val="bg1"/>
              </a:solidFill>
            </a:endParaRPr>
          </a:p>
          <a:p>
            <a:endParaRPr lang="en-US" dirty="0"/>
          </a:p>
        </p:txBody>
      </p:sp>
    </p:spTree>
    <p:extLst>
      <p:ext uri="{BB962C8B-B14F-4D97-AF65-F5344CB8AC3E}">
        <p14:creationId xmlns:p14="http://schemas.microsoft.com/office/powerpoint/2010/main" xmlns="" val="215813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3568" y="990600"/>
            <a:ext cx="5376863" cy="5205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useBgFill="1">
        <p:nvSpPr>
          <p:cNvPr id="5" name="TextBox 4"/>
          <p:cNvSpPr txBox="1"/>
          <p:nvPr/>
        </p:nvSpPr>
        <p:spPr>
          <a:xfrm>
            <a:off x="457200" y="112586"/>
            <a:ext cx="8077200" cy="6555641"/>
          </a:xfrm>
          <a:prstGeom prst="rect">
            <a:avLst/>
          </a:prstGeom>
        </p:spPr>
        <p:txBody>
          <a:bodyPr wrap="square" rtlCol="0">
            <a:spAutoFit/>
          </a:bodyPr>
          <a:lstStyle/>
          <a:p>
            <a:pPr algn="ctr"/>
            <a:endParaRPr lang="en-US" sz="2000" dirty="0" smtClean="0"/>
          </a:p>
          <a:p>
            <a:pPr algn="ctr"/>
            <a:endParaRPr lang="en-US" sz="2000" dirty="0" smtClean="0"/>
          </a:p>
          <a:p>
            <a:pPr algn="ctr"/>
            <a:r>
              <a:rPr lang="en-US" sz="6000" b="1" dirty="0" smtClean="0">
                <a:effectLst>
                  <a:outerShdw blurRad="38100" dist="38100" dir="2700000" algn="tl">
                    <a:srgbClr val="000000">
                      <a:alpha val="43137"/>
                    </a:srgbClr>
                  </a:outerShdw>
                </a:effectLst>
                <a:latin typeface="Arial" pitchFamily="34" charset="0"/>
                <a:cs typeface="Arial" pitchFamily="34" charset="0"/>
              </a:rPr>
              <a:t>ABILITY TO REPAY AND QUALIFIED MORTGAGE STANDARDS</a:t>
            </a:r>
          </a:p>
          <a:p>
            <a:pPr algn="ctr"/>
            <a:r>
              <a:rPr lang="en-US" sz="6000" b="1" dirty="0" smtClean="0">
                <a:effectLst>
                  <a:outerShdw blurRad="38100" dist="38100" dir="2700000" algn="tl">
                    <a:srgbClr val="000000">
                      <a:alpha val="43137"/>
                    </a:srgbClr>
                  </a:outerShdw>
                </a:effectLst>
                <a:latin typeface="Arial" pitchFamily="34" charset="0"/>
                <a:cs typeface="Arial" pitchFamily="34" charset="0"/>
              </a:rPr>
              <a:t>REG. Z</a:t>
            </a:r>
            <a:endParaRPr lang="en-US" sz="1000" dirty="0" smtClean="0"/>
          </a:p>
          <a:p>
            <a:pPr algn="ctr"/>
            <a:endParaRPr lang="en-US" sz="1000" dirty="0" smtClean="0"/>
          </a:p>
          <a:p>
            <a:pPr algn="ctr"/>
            <a:endParaRPr lang="en-US" sz="1000" dirty="0" smtClean="0"/>
          </a:p>
          <a:p>
            <a:pPr algn="ctr"/>
            <a:endParaRPr lang="en-US" sz="1000" dirty="0"/>
          </a:p>
          <a:p>
            <a:pPr algn="ctr"/>
            <a:endParaRPr lang="en-US" sz="1000" dirty="0"/>
          </a:p>
          <a:p>
            <a:pPr algn="ctr"/>
            <a:endParaRPr lang="en-US" sz="1000" dirty="0" smtClean="0"/>
          </a:p>
          <a:p>
            <a:pPr algn="ctr"/>
            <a:endParaRPr lang="en-US" sz="1000" dirty="0"/>
          </a:p>
          <a:p>
            <a:pPr algn="ctr"/>
            <a:endParaRPr lang="en-US" sz="1000" dirty="0"/>
          </a:p>
        </p:txBody>
      </p:sp>
      <p:sp>
        <p:nvSpPr>
          <p:cNvPr id="6" name="TextBox 5"/>
          <p:cNvSpPr txBox="1"/>
          <p:nvPr/>
        </p:nvSpPr>
        <p:spPr>
          <a:xfrm rot="19926903">
            <a:off x="6043709" y="5286000"/>
            <a:ext cx="2749471" cy="784830"/>
          </a:xfrm>
          <a:prstGeom prst="rect">
            <a:avLst/>
          </a:prstGeom>
          <a:noFill/>
        </p:spPr>
        <p:txBody>
          <a:bodyPr wrap="none" rtlCol="0">
            <a:spAutoFit/>
          </a:bodyPr>
          <a:lstStyle/>
          <a:p>
            <a:r>
              <a:rPr lang="en-US" sz="4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1/10/2014</a:t>
            </a:r>
            <a:endParaRPr lang="en-US" sz="45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7454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4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1143000" y="1524000"/>
            <a:ext cx="5872890" cy="3754874"/>
          </a:xfrm>
          <a:prstGeom prst="rect">
            <a:avLst/>
          </a:prstGeom>
          <a:noFill/>
        </p:spPr>
        <p:txBody>
          <a:bodyPr wrap="none" rtlCol="0">
            <a:spAutoFit/>
          </a:bodyPr>
          <a:lstStyle/>
          <a:p>
            <a:r>
              <a:rPr lang="en-US" sz="5000" b="1" dirty="0" smtClean="0">
                <a:solidFill>
                  <a:schemeClr val="bg1"/>
                </a:solidFill>
              </a:rPr>
              <a:t>Amends:</a:t>
            </a:r>
          </a:p>
          <a:p>
            <a:endParaRPr lang="en-US" sz="2000" b="1" dirty="0" smtClean="0">
              <a:solidFill>
                <a:schemeClr val="bg1"/>
              </a:solidFill>
            </a:endParaRPr>
          </a:p>
          <a:p>
            <a:pPr lvl="3"/>
            <a:r>
              <a:rPr lang="en-US" sz="5000" b="1" dirty="0" smtClean="0">
                <a:solidFill>
                  <a:schemeClr val="bg1"/>
                </a:solidFill>
              </a:rPr>
              <a:t>Truth in Lending</a:t>
            </a:r>
          </a:p>
          <a:p>
            <a:pPr lvl="3"/>
            <a:r>
              <a:rPr lang="en-US" sz="5000" b="1" dirty="0" smtClean="0">
                <a:solidFill>
                  <a:schemeClr val="bg1"/>
                </a:solidFill>
              </a:rPr>
              <a:t>(Regulation Z)</a:t>
            </a:r>
          </a:p>
          <a:p>
            <a:endParaRPr lang="en-US" sz="5000" b="1" dirty="0" smtClean="0">
              <a:solidFill>
                <a:schemeClr val="bg1"/>
              </a:solidFill>
            </a:endParaRPr>
          </a:p>
          <a:p>
            <a:endParaRPr lang="en-US" dirty="0"/>
          </a:p>
        </p:txBody>
      </p:sp>
    </p:spTree>
    <p:extLst>
      <p:ext uri="{BB962C8B-B14F-4D97-AF65-F5344CB8AC3E}">
        <p14:creationId xmlns:p14="http://schemas.microsoft.com/office/powerpoint/2010/main" xmlns="" val="4156709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1143000" y="1524000"/>
            <a:ext cx="7239000" cy="3447098"/>
          </a:xfrm>
          <a:prstGeom prst="rect">
            <a:avLst/>
          </a:prstGeom>
          <a:noFill/>
        </p:spPr>
        <p:txBody>
          <a:bodyPr wrap="square" rtlCol="0">
            <a:spAutoFit/>
          </a:bodyPr>
          <a:lstStyle/>
          <a:p>
            <a:r>
              <a:rPr lang="en-US" sz="5000" b="1" dirty="0" smtClean="0">
                <a:solidFill>
                  <a:schemeClr val="bg1"/>
                </a:solidFill>
              </a:rPr>
              <a:t>Amendment Introduced….</a:t>
            </a:r>
          </a:p>
          <a:p>
            <a:endParaRPr lang="en-US" sz="5000" b="1" dirty="0">
              <a:solidFill>
                <a:schemeClr val="bg1"/>
              </a:solidFill>
            </a:endParaRPr>
          </a:p>
          <a:p>
            <a:r>
              <a:rPr lang="en-US" sz="5000" b="1" dirty="0" smtClean="0">
                <a:solidFill>
                  <a:schemeClr val="bg1"/>
                </a:solidFill>
              </a:rPr>
              <a:t>On the day the final rule was released……?</a:t>
            </a:r>
          </a:p>
          <a:p>
            <a:endParaRPr lang="en-US" dirty="0"/>
          </a:p>
        </p:txBody>
      </p:sp>
    </p:spTree>
    <p:extLst>
      <p:ext uri="{BB962C8B-B14F-4D97-AF65-F5344CB8AC3E}">
        <p14:creationId xmlns:p14="http://schemas.microsoft.com/office/powerpoint/2010/main" xmlns="" val="2424616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1143000" y="1524000"/>
            <a:ext cx="7239000" cy="2677656"/>
          </a:xfrm>
          <a:prstGeom prst="rect">
            <a:avLst/>
          </a:prstGeom>
          <a:noFill/>
        </p:spPr>
        <p:txBody>
          <a:bodyPr wrap="square" rtlCol="0">
            <a:spAutoFit/>
          </a:bodyPr>
          <a:lstStyle/>
          <a:p>
            <a:r>
              <a:rPr lang="en-US" sz="5000" b="1" dirty="0" smtClean="0">
                <a:solidFill>
                  <a:schemeClr val="bg1"/>
                </a:solidFill>
              </a:rPr>
              <a:t>Can anyone say…..</a:t>
            </a:r>
          </a:p>
          <a:p>
            <a:endParaRPr lang="en-US" sz="5000" b="1" dirty="0">
              <a:solidFill>
                <a:schemeClr val="bg1"/>
              </a:solidFill>
            </a:endParaRPr>
          </a:p>
          <a:p>
            <a:r>
              <a:rPr lang="en-US" sz="5000" b="1" dirty="0" smtClean="0">
                <a:solidFill>
                  <a:schemeClr val="bg1"/>
                </a:solidFill>
              </a:rPr>
              <a:t>“IRT all over again!”</a:t>
            </a:r>
          </a:p>
          <a:p>
            <a:endParaRPr lang="en-US" dirty="0"/>
          </a:p>
        </p:txBody>
      </p:sp>
    </p:spTree>
    <p:extLst>
      <p:ext uri="{BB962C8B-B14F-4D97-AF65-F5344CB8AC3E}">
        <p14:creationId xmlns:p14="http://schemas.microsoft.com/office/powerpoint/2010/main" xmlns="" val="2547007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3568" y="990600"/>
            <a:ext cx="5376863" cy="5205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useBgFill="1">
        <p:nvSpPr>
          <p:cNvPr id="5" name="TextBox 4"/>
          <p:cNvSpPr txBox="1"/>
          <p:nvPr/>
        </p:nvSpPr>
        <p:spPr>
          <a:xfrm>
            <a:off x="457200" y="469207"/>
            <a:ext cx="8077200" cy="6247864"/>
          </a:xfrm>
          <a:prstGeom prst="rect">
            <a:avLst/>
          </a:prstGeom>
        </p:spPr>
        <p:txBody>
          <a:bodyPr wrap="square" rtlCol="0">
            <a:spAutoFit/>
          </a:bodyPr>
          <a:lstStyle/>
          <a:p>
            <a:pPr algn="ctr"/>
            <a:endParaRPr lang="en-US" sz="2000" dirty="0" smtClean="0"/>
          </a:p>
          <a:p>
            <a:pPr algn="ctr"/>
            <a:endParaRPr lang="en-US" sz="2000" dirty="0" smtClean="0"/>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REMITTANCE RULE </a:t>
            </a:r>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UNDER </a:t>
            </a:r>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REGULATION E</a:t>
            </a:r>
          </a:p>
          <a:p>
            <a:pPr algn="ctr"/>
            <a:endParaRPr lang="en-US" sz="1000" dirty="0" smtClean="0"/>
          </a:p>
          <a:p>
            <a:pPr algn="ctr"/>
            <a:endParaRPr lang="en-US" sz="1000" dirty="0" smtClean="0"/>
          </a:p>
          <a:p>
            <a:pPr algn="ctr"/>
            <a:endParaRPr lang="en-US" sz="1000" dirty="0" smtClean="0"/>
          </a:p>
          <a:p>
            <a:pPr algn="ctr"/>
            <a:endParaRPr lang="en-US" sz="1000" dirty="0"/>
          </a:p>
          <a:p>
            <a:pPr algn="ctr"/>
            <a:endParaRPr lang="en-US" sz="1000" dirty="0"/>
          </a:p>
          <a:p>
            <a:pPr algn="ctr"/>
            <a:endParaRPr lang="en-US" sz="1000" dirty="0" smtClean="0"/>
          </a:p>
          <a:p>
            <a:pPr algn="ctr"/>
            <a:endParaRPr lang="en-US" sz="1000" dirty="0"/>
          </a:p>
          <a:p>
            <a:pPr algn="ctr"/>
            <a:endParaRPr lang="en-US" sz="1000" dirty="0"/>
          </a:p>
        </p:txBody>
      </p:sp>
      <p:sp>
        <p:nvSpPr>
          <p:cNvPr id="6" name="TextBox 5"/>
          <p:cNvSpPr txBox="1"/>
          <p:nvPr/>
        </p:nvSpPr>
        <p:spPr>
          <a:xfrm rot="19926903">
            <a:off x="5469591" y="5044529"/>
            <a:ext cx="3358612" cy="784830"/>
          </a:xfrm>
          <a:prstGeom prst="rect">
            <a:avLst/>
          </a:prstGeom>
          <a:noFill/>
        </p:spPr>
        <p:txBody>
          <a:bodyPr wrap="none" rtlCol="0">
            <a:spAutoFit/>
          </a:bodyPr>
          <a:lstStyle/>
          <a:p>
            <a:r>
              <a:rPr lang="en-US" sz="4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en-US" sz="45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1248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4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Ability to Repay</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177233"/>
            <a:ext cx="8229600" cy="5016758"/>
          </a:xfrm>
          <a:prstGeom prst="rect">
            <a:avLst/>
          </a:prstGeom>
          <a:noFill/>
        </p:spPr>
        <p:txBody>
          <a:bodyPr wrap="square" rtlCol="0">
            <a:spAutoFit/>
          </a:bodyPr>
          <a:lstStyle/>
          <a:p>
            <a:r>
              <a:rPr lang="en-US" sz="3000" b="1" dirty="0" smtClean="0">
                <a:solidFill>
                  <a:schemeClr val="bg1"/>
                </a:solidFill>
              </a:rPr>
              <a:t>Must consider 8 underwriting factors:</a:t>
            </a:r>
          </a:p>
          <a:p>
            <a:endParaRPr lang="en-US" sz="1200" b="1" dirty="0" smtClean="0">
              <a:solidFill>
                <a:schemeClr val="bg1"/>
              </a:solidFill>
            </a:endParaRPr>
          </a:p>
          <a:p>
            <a:pPr marL="514350" indent="-514350">
              <a:buAutoNum type="arabicParenBoth"/>
            </a:pPr>
            <a:r>
              <a:rPr lang="en-US" sz="2600" b="1" dirty="0">
                <a:solidFill>
                  <a:schemeClr val="bg1"/>
                </a:solidFill>
              </a:rPr>
              <a:t>C</a:t>
            </a:r>
            <a:r>
              <a:rPr lang="en-US" sz="2600" b="1" dirty="0" smtClean="0">
                <a:solidFill>
                  <a:schemeClr val="bg1"/>
                </a:solidFill>
              </a:rPr>
              <a:t>urrent </a:t>
            </a:r>
            <a:r>
              <a:rPr lang="en-US" sz="2600" b="1" dirty="0">
                <a:solidFill>
                  <a:schemeClr val="bg1"/>
                </a:solidFill>
              </a:rPr>
              <a:t>or reasonably expected income or assets; </a:t>
            </a:r>
            <a:endParaRPr lang="en-US" sz="2600" b="1" dirty="0" smtClean="0">
              <a:solidFill>
                <a:schemeClr val="bg1"/>
              </a:solidFill>
            </a:endParaRPr>
          </a:p>
          <a:p>
            <a:pPr marL="514350" indent="-514350">
              <a:buAutoNum type="arabicParenBoth"/>
            </a:pPr>
            <a:r>
              <a:rPr lang="en-US" sz="2600" b="1" dirty="0" smtClean="0">
                <a:solidFill>
                  <a:schemeClr val="bg1"/>
                </a:solidFill>
              </a:rPr>
              <a:t>Current </a:t>
            </a:r>
            <a:r>
              <a:rPr lang="en-US" sz="2600" b="1" dirty="0">
                <a:solidFill>
                  <a:schemeClr val="bg1"/>
                </a:solidFill>
              </a:rPr>
              <a:t>employment status; </a:t>
            </a:r>
            <a:endParaRPr lang="en-US" sz="2600" b="1" dirty="0" smtClean="0">
              <a:solidFill>
                <a:schemeClr val="bg1"/>
              </a:solidFill>
            </a:endParaRPr>
          </a:p>
          <a:p>
            <a:pPr marL="514350" indent="-514350">
              <a:buAutoNum type="arabicParenBoth"/>
            </a:pPr>
            <a:r>
              <a:rPr lang="en-US" sz="2600" b="1" dirty="0" smtClean="0">
                <a:solidFill>
                  <a:schemeClr val="bg1"/>
                </a:solidFill>
              </a:rPr>
              <a:t>Monthly </a:t>
            </a:r>
            <a:r>
              <a:rPr lang="en-US" sz="2600" b="1" dirty="0">
                <a:solidFill>
                  <a:schemeClr val="bg1"/>
                </a:solidFill>
              </a:rPr>
              <a:t>payment on the covered transaction</a:t>
            </a:r>
            <a:r>
              <a:rPr lang="en-US" sz="2600" b="1" dirty="0" smtClean="0">
                <a:solidFill>
                  <a:schemeClr val="bg1"/>
                </a:solidFill>
              </a:rPr>
              <a:t>;</a:t>
            </a:r>
          </a:p>
          <a:p>
            <a:pPr marL="514350" indent="-514350">
              <a:buAutoNum type="arabicParenBoth"/>
            </a:pPr>
            <a:r>
              <a:rPr lang="en-US" sz="2600" b="1" dirty="0" smtClean="0">
                <a:solidFill>
                  <a:schemeClr val="bg1"/>
                </a:solidFill>
              </a:rPr>
              <a:t>Monthly </a:t>
            </a:r>
            <a:r>
              <a:rPr lang="en-US" sz="2600" b="1" dirty="0">
                <a:solidFill>
                  <a:schemeClr val="bg1"/>
                </a:solidFill>
              </a:rPr>
              <a:t>payment on any simultaneous loan; </a:t>
            </a:r>
            <a:endParaRPr lang="en-US" sz="2600" b="1" dirty="0" smtClean="0">
              <a:solidFill>
                <a:schemeClr val="bg1"/>
              </a:solidFill>
            </a:endParaRPr>
          </a:p>
          <a:p>
            <a:pPr marL="514350" indent="-514350">
              <a:buAutoNum type="arabicParenBoth"/>
            </a:pPr>
            <a:r>
              <a:rPr lang="en-US" sz="2600" b="1" dirty="0" smtClean="0">
                <a:solidFill>
                  <a:schemeClr val="bg1"/>
                </a:solidFill>
              </a:rPr>
              <a:t>Monthly </a:t>
            </a:r>
            <a:r>
              <a:rPr lang="en-US" sz="2600" b="1" dirty="0">
                <a:solidFill>
                  <a:schemeClr val="bg1"/>
                </a:solidFill>
              </a:rPr>
              <a:t>payment for mortgage-related obligations; </a:t>
            </a:r>
            <a:endParaRPr lang="en-US" sz="2600" b="1" dirty="0" smtClean="0">
              <a:solidFill>
                <a:schemeClr val="bg1"/>
              </a:solidFill>
            </a:endParaRPr>
          </a:p>
          <a:p>
            <a:pPr marL="514350" indent="-514350">
              <a:buAutoNum type="arabicParenBoth"/>
            </a:pPr>
            <a:r>
              <a:rPr lang="en-US" sz="2600" b="1" dirty="0" smtClean="0">
                <a:solidFill>
                  <a:schemeClr val="bg1"/>
                </a:solidFill>
              </a:rPr>
              <a:t>Current </a:t>
            </a:r>
            <a:r>
              <a:rPr lang="en-US" sz="2600" b="1" dirty="0">
                <a:solidFill>
                  <a:schemeClr val="bg1"/>
                </a:solidFill>
              </a:rPr>
              <a:t>debt obligations, alimony, and child support</a:t>
            </a:r>
            <a:r>
              <a:rPr lang="en-US" sz="2600" b="1" dirty="0" smtClean="0">
                <a:solidFill>
                  <a:schemeClr val="bg1"/>
                </a:solidFill>
              </a:rPr>
              <a:t>;</a:t>
            </a:r>
          </a:p>
          <a:p>
            <a:pPr marL="514350" indent="-514350">
              <a:buAutoNum type="arabicParenBoth"/>
            </a:pPr>
            <a:r>
              <a:rPr lang="en-US" sz="2600" b="1" dirty="0" smtClean="0">
                <a:solidFill>
                  <a:schemeClr val="bg1"/>
                </a:solidFill>
              </a:rPr>
              <a:t>Monthly </a:t>
            </a:r>
            <a:r>
              <a:rPr lang="en-US" sz="2600" b="1" dirty="0">
                <a:solidFill>
                  <a:schemeClr val="bg1"/>
                </a:solidFill>
              </a:rPr>
              <a:t>debt-to-income ratio or residual income; </a:t>
            </a:r>
            <a:r>
              <a:rPr lang="en-US" sz="2600" b="1" dirty="0" smtClean="0">
                <a:solidFill>
                  <a:schemeClr val="bg1"/>
                </a:solidFill>
              </a:rPr>
              <a:t>and</a:t>
            </a:r>
          </a:p>
          <a:p>
            <a:pPr marL="514350" indent="-514350">
              <a:buAutoNum type="arabicParenBoth"/>
            </a:pPr>
            <a:r>
              <a:rPr lang="en-US" sz="2600" b="1" dirty="0" smtClean="0">
                <a:solidFill>
                  <a:schemeClr val="bg1"/>
                </a:solidFill>
              </a:rPr>
              <a:t>Credit </a:t>
            </a:r>
            <a:r>
              <a:rPr lang="en-US" sz="2600" b="1" dirty="0">
                <a:solidFill>
                  <a:schemeClr val="bg1"/>
                </a:solidFill>
              </a:rPr>
              <a:t>history</a:t>
            </a:r>
            <a:endParaRPr lang="en-US" sz="2600" b="1" dirty="0" smtClean="0">
              <a:solidFill>
                <a:schemeClr val="bg1"/>
              </a:solidFill>
            </a:endParaRPr>
          </a:p>
          <a:p>
            <a:endParaRPr lang="en-US" dirty="0" smtClean="0"/>
          </a:p>
          <a:p>
            <a:r>
              <a:rPr lang="en-US" sz="2600" i="1" dirty="0" smtClean="0">
                <a:solidFill>
                  <a:schemeClr val="bg1"/>
                </a:solidFill>
              </a:rPr>
              <a:t>Must use </a:t>
            </a:r>
            <a:r>
              <a:rPr lang="en-US" sz="2600" i="1" dirty="0">
                <a:solidFill>
                  <a:schemeClr val="bg1"/>
                </a:solidFill>
              </a:rPr>
              <a:t>reasonably reliable third-party records to verify the information they use to evaluate the </a:t>
            </a:r>
            <a:r>
              <a:rPr lang="en-US" sz="2600" i="1" dirty="0" smtClean="0">
                <a:solidFill>
                  <a:schemeClr val="bg1"/>
                </a:solidFill>
              </a:rPr>
              <a:t>factors.</a:t>
            </a:r>
            <a:endParaRPr lang="en-US" sz="2600" i="1" dirty="0">
              <a:solidFill>
                <a:schemeClr val="bg1"/>
              </a:solidFill>
            </a:endParaRPr>
          </a:p>
        </p:txBody>
      </p:sp>
    </p:spTree>
    <p:extLst>
      <p:ext uri="{BB962C8B-B14F-4D97-AF65-F5344CB8AC3E}">
        <p14:creationId xmlns:p14="http://schemas.microsoft.com/office/powerpoint/2010/main" xmlns="" val="339051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Ability to Repay</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177233"/>
            <a:ext cx="8229600" cy="1938992"/>
          </a:xfrm>
          <a:prstGeom prst="rect">
            <a:avLst/>
          </a:prstGeom>
          <a:noFill/>
        </p:spPr>
        <p:txBody>
          <a:bodyPr wrap="square" rtlCol="0">
            <a:spAutoFit/>
          </a:bodyPr>
          <a:lstStyle/>
          <a:p>
            <a:r>
              <a:rPr lang="en-US" sz="3000" b="1" dirty="0">
                <a:solidFill>
                  <a:schemeClr val="bg1"/>
                </a:solidFill>
              </a:rPr>
              <a:t>Dodd-Frank Act provides that “qualified mortgages” are entitled to a presumption that the creditor making the loan satisfied the ability-to-repay requirements.</a:t>
            </a:r>
            <a:endParaRPr lang="en-US" sz="2600" i="1" dirty="0">
              <a:solidFill>
                <a:schemeClr val="bg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28396" y="3200400"/>
            <a:ext cx="5196529" cy="344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8596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Ability to Repay</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177233"/>
            <a:ext cx="8229600" cy="3847207"/>
          </a:xfrm>
          <a:prstGeom prst="rect">
            <a:avLst/>
          </a:prstGeom>
          <a:noFill/>
        </p:spPr>
        <p:txBody>
          <a:bodyPr wrap="square" rtlCol="0">
            <a:spAutoFit/>
          </a:bodyPr>
          <a:lstStyle/>
          <a:p>
            <a:r>
              <a:rPr lang="en-US" sz="3000" b="1" dirty="0" smtClean="0">
                <a:solidFill>
                  <a:schemeClr val="bg1"/>
                </a:solidFill>
              </a:rPr>
              <a:t>A Qualified Mortgage is not:</a:t>
            </a:r>
          </a:p>
          <a:p>
            <a:endParaRPr lang="en-US" sz="1200" b="1" dirty="0" smtClean="0">
              <a:solidFill>
                <a:schemeClr val="bg1"/>
              </a:solidFill>
            </a:endParaRPr>
          </a:p>
          <a:p>
            <a:pPr marL="971550" lvl="1" indent="-514350">
              <a:buFont typeface="Arial" pitchFamily="34" charset="0"/>
              <a:buChar char="•"/>
            </a:pPr>
            <a:r>
              <a:rPr lang="en-US" sz="2600" b="1" dirty="0" smtClean="0">
                <a:solidFill>
                  <a:schemeClr val="bg1"/>
                </a:solidFill>
              </a:rPr>
              <a:t>A no-doc loan; </a:t>
            </a:r>
          </a:p>
          <a:p>
            <a:pPr marL="971550" lvl="1" indent="-514350">
              <a:buFont typeface="Arial" pitchFamily="34" charset="0"/>
              <a:buChar char="•"/>
            </a:pPr>
            <a:r>
              <a:rPr lang="en-US" sz="2600" b="1" dirty="0" smtClean="0">
                <a:solidFill>
                  <a:schemeClr val="bg1"/>
                </a:solidFill>
              </a:rPr>
              <a:t>Interest only payments;</a:t>
            </a:r>
          </a:p>
          <a:p>
            <a:pPr marL="971550" lvl="1" indent="-514350">
              <a:buFont typeface="Arial" pitchFamily="34" charset="0"/>
              <a:buChar char="•"/>
            </a:pPr>
            <a:r>
              <a:rPr lang="en-US" sz="2600" b="1" dirty="0" smtClean="0">
                <a:solidFill>
                  <a:schemeClr val="bg1"/>
                </a:solidFill>
              </a:rPr>
              <a:t>Negatively amortizing;</a:t>
            </a:r>
          </a:p>
          <a:p>
            <a:pPr marL="971550" lvl="1" indent="-514350">
              <a:buFont typeface="Arial" pitchFamily="34" charset="0"/>
              <a:buChar char="•"/>
            </a:pPr>
            <a:r>
              <a:rPr lang="en-US" sz="2600" b="1" dirty="0" smtClean="0">
                <a:solidFill>
                  <a:schemeClr val="bg1"/>
                </a:solidFill>
              </a:rPr>
              <a:t>A balloon loan;</a:t>
            </a:r>
          </a:p>
          <a:p>
            <a:pPr marL="971550" lvl="1" indent="-514350">
              <a:buFont typeface="Arial" pitchFamily="34" charset="0"/>
              <a:buChar char="•"/>
            </a:pPr>
            <a:r>
              <a:rPr lang="en-US" sz="2600" b="1" dirty="0" smtClean="0">
                <a:solidFill>
                  <a:schemeClr val="bg1"/>
                </a:solidFill>
              </a:rPr>
              <a:t>Terms exceeding 30 years; or</a:t>
            </a:r>
          </a:p>
          <a:p>
            <a:pPr marL="971550" lvl="1" indent="-514350">
              <a:buFont typeface="Arial" pitchFamily="34" charset="0"/>
              <a:buChar char="•"/>
            </a:pPr>
            <a:r>
              <a:rPr lang="en-US" sz="2600" b="1" dirty="0" smtClean="0">
                <a:solidFill>
                  <a:schemeClr val="bg1"/>
                </a:solidFill>
              </a:rPr>
              <a:t>Points and fees exceed 3% of the loan amount</a:t>
            </a:r>
          </a:p>
          <a:p>
            <a:pPr lvl="1"/>
            <a:r>
              <a:rPr lang="en-US" sz="2600" dirty="0" smtClean="0">
                <a:solidFill>
                  <a:schemeClr val="bg1"/>
                </a:solidFill>
              </a:rPr>
              <a:t>	</a:t>
            </a:r>
            <a:r>
              <a:rPr lang="en-US" sz="2000" i="1" dirty="0" smtClean="0">
                <a:solidFill>
                  <a:schemeClr val="bg1"/>
                </a:solidFill>
              </a:rPr>
              <a:t>Although </a:t>
            </a:r>
            <a:r>
              <a:rPr lang="en-US" sz="2000" i="1" dirty="0">
                <a:solidFill>
                  <a:schemeClr val="bg1"/>
                </a:solidFill>
              </a:rPr>
              <a:t>certain “bona fide discount points” are </a:t>
            </a:r>
            <a:r>
              <a:rPr lang="en-US" sz="2000" i="1" dirty="0" smtClean="0">
                <a:solidFill>
                  <a:schemeClr val="bg1"/>
                </a:solidFill>
              </a:rPr>
              <a:t>excluded </a:t>
            </a:r>
            <a:r>
              <a:rPr lang="en-US" sz="2000" i="1" dirty="0">
                <a:solidFill>
                  <a:schemeClr val="bg1"/>
                </a:solidFill>
              </a:rPr>
              <a:t>for </a:t>
            </a:r>
            <a:r>
              <a:rPr lang="en-US" sz="2000" i="1" dirty="0" smtClean="0">
                <a:solidFill>
                  <a:schemeClr val="bg1"/>
                </a:solidFill>
              </a:rPr>
              <a:t>	prime 	loans.</a:t>
            </a:r>
          </a:p>
        </p:txBody>
      </p:sp>
    </p:spTree>
    <p:extLst>
      <p:ext uri="{BB962C8B-B14F-4D97-AF65-F5344CB8AC3E}">
        <p14:creationId xmlns:p14="http://schemas.microsoft.com/office/powerpoint/2010/main" xmlns="" val="3097805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Ability to Repay</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177233"/>
            <a:ext cx="8229600" cy="2739211"/>
          </a:xfrm>
          <a:prstGeom prst="rect">
            <a:avLst/>
          </a:prstGeom>
          <a:noFill/>
        </p:spPr>
        <p:txBody>
          <a:bodyPr wrap="square" rtlCol="0">
            <a:spAutoFit/>
          </a:bodyPr>
          <a:lstStyle/>
          <a:p>
            <a:r>
              <a:rPr lang="en-US" sz="3000" b="1" dirty="0" smtClean="0">
                <a:solidFill>
                  <a:schemeClr val="bg1"/>
                </a:solidFill>
              </a:rPr>
              <a:t>Qualified Mortgage Requirements:</a:t>
            </a:r>
          </a:p>
          <a:p>
            <a:endParaRPr lang="en-US" sz="1200" b="1" dirty="0" smtClean="0">
              <a:solidFill>
                <a:schemeClr val="bg1"/>
              </a:solidFill>
            </a:endParaRPr>
          </a:p>
          <a:p>
            <a:pPr marL="971550" lvl="1" indent="-514350">
              <a:buFont typeface="Arial" pitchFamily="34" charset="0"/>
              <a:buChar char="•"/>
            </a:pPr>
            <a:r>
              <a:rPr lang="en-US" sz="2600" b="1" dirty="0" smtClean="0">
                <a:solidFill>
                  <a:schemeClr val="bg1"/>
                </a:solidFill>
              </a:rPr>
              <a:t>Monthly payments must be calculated on the highest payment that will apply in the first five years of the loan; </a:t>
            </a:r>
            <a:r>
              <a:rPr lang="en-US" sz="2600" b="1" dirty="0" smtClean="0">
                <a:solidFill>
                  <a:srgbClr val="0000FF"/>
                </a:solidFill>
              </a:rPr>
              <a:t>and</a:t>
            </a:r>
          </a:p>
          <a:p>
            <a:pPr marL="971550" lvl="1" indent="-514350">
              <a:buFont typeface="Arial" pitchFamily="34" charset="0"/>
              <a:buChar char="•"/>
            </a:pPr>
            <a:r>
              <a:rPr lang="en-US" sz="2600" b="1" dirty="0" smtClean="0">
                <a:solidFill>
                  <a:schemeClr val="bg1"/>
                </a:solidFill>
              </a:rPr>
              <a:t>Members have a total debt-to-income ratio less than or equal to 43%.</a:t>
            </a:r>
          </a:p>
        </p:txBody>
      </p:sp>
    </p:spTree>
    <p:extLst>
      <p:ext uri="{BB962C8B-B14F-4D97-AF65-F5344CB8AC3E}">
        <p14:creationId xmlns:p14="http://schemas.microsoft.com/office/powerpoint/2010/main" xmlns="" val="11380320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Ability to Repay</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177233"/>
            <a:ext cx="8229600" cy="1138773"/>
          </a:xfrm>
          <a:prstGeom prst="rect">
            <a:avLst/>
          </a:prstGeom>
          <a:noFill/>
        </p:spPr>
        <p:txBody>
          <a:bodyPr wrap="square" rtlCol="0">
            <a:spAutoFit/>
          </a:bodyPr>
          <a:lstStyle/>
          <a:p>
            <a:r>
              <a:rPr lang="en-US" sz="3000" b="1" dirty="0" smtClean="0">
                <a:solidFill>
                  <a:schemeClr val="bg1"/>
                </a:solidFill>
              </a:rPr>
              <a:t>Qualified Mortgage DTI Requirements:</a:t>
            </a:r>
          </a:p>
          <a:p>
            <a:endParaRPr lang="en-US" sz="1200" b="1" dirty="0" smtClean="0">
              <a:solidFill>
                <a:schemeClr val="bg1"/>
              </a:solidFill>
            </a:endParaRPr>
          </a:p>
          <a:p>
            <a:pPr lvl="1"/>
            <a:r>
              <a:rPr lang="en-US" sz="2600" i="1" dirty="0" smtClean="0">
                <a:solidFill>
                  <a:schemeClr val="bg1"/>
                </a:solidFill>
              </a:rPr>
              <a:t>From Appendix Q</a:t>
            </a:r>
          </a:p>
        </p:txBody>
      </p:sp>
    </p:spTree>
    <p:extLst>
      <p:ext uri="{BB962C8B-B14F-4D97-AF65-F5344CB8AC3E}">
        <p14:creationId xmlns:p14="http://schemas.microsoft.com/office/powerpoint/2010/main" xmlns="" val="1205532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Ability to Repay</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177233"/>
            <a:ext cx="8229600" cy="5139869"/>
          </a:xfrm>
          <a:prstGeom prst="rect">
            <a:avLst/>
          </a:prstGeom>
          <a:noFill/>
        </p:spPr>
        <p:txBody>
          <a:bodyPr wrap="square" rtlCol="0">
            <a:spAutoFit/>
          </a:bodyPr>
          <a:lstStyle/>
          <a:p>
            <a:r>
              <a:rPr lang="en-US" sz="3000" b="1" dirty="0" smtClean="0">
                <a:solidFill>
                  <a:schemeClr val="bg1"/>
                </a:solidFill>
              </a:rPr>
              <a:t>Other Qualified Mortgage Requirements:</a:t>
            </a:r>
          </a:p>
          <a:p>
            <a:pPr lvl="1"/>
            <a:endParaRPr lang="en-US" sz="1200" b="1" dirty="0">
              <a:solidFill>
                <a:schemeClr val="bg1"/>
              </a:solidFill>
            </a:endParaRPr>
          </a:p>
          <a:p>
            <a:pPr lvl="1"/>
            <a:r>
              <a:rPr lang="en-US" sz="2600" b="1" dirty="0" smtClean="0">
                <a:solidFill>
                  <a:schemeClr val="bg1"/>
                </a:solidFill>
              </a:rPr>
              <a:t>Temporary </a:t>
            </a:r>
            <a:r>
              <a:rPr lang="en-US" sz="2600" b="1" dirty="0">
                <a:solidFill>
                  <a:schemeClr val="bg1"/>
                </a:solidFill>
              </a:rPr>
              <a:t>category of qualified </a:t>
            </a:r>
            <a:r>
              <a:rPr lang="en-US" sz="2600" b="1" dirty="0" smtClean="0">
                <a:solidFill>
                  <a:schemeClr val="bg1"/>
                </a:solidFill>
              </a:rPr>
              <a:t>mortgages – </a:t>
            </a:r>
          </a:p>
          <a:p>
            <a:pPr lvl="1"/>
            <a:r>
              <a:rPr lang="en-US" sz="2600" b="1" dirty="0" smtClean="0">
                <a:solidFill>
                  <a:schemeClr val="bg1"/>
                </a:solidFill>
              </a:rPr>
              <a:t>More </a:t>
            </a:r>
            <a:r>
              <a:rPr lang="en-US" sz="2600" b="1" dirty="0">
                <a:solidFill>
                  <a:schemeClr val="bg1"/>
                </a:solidFill>
              </a:rPr>
              <a:t>flexible underwriting requirements </a:t>
            </a:r>
            <a:r>
              <a:rPr lang="en-US" sz="2600" dirty="0" smtClean="0">
                <a:solidFill>
                  <a:schemeClr val="bg1"/>
                </a:solidFill>
              </a:rPr>
              <a:t>(</a:t>
            </a:r>
            <a:r>
              <a:rPr lang="en-US" sz="2600" i="1" dirty="0" smtClean="0">
                <a:solidFill>
                  <a:schemeClr val="bg1"/>
                </a:solidFill>
              </a:rPr>
              <a:t>so </a:t>
            </a:r>
            <a:r>
              <a:rPr lang="en-US" sz="2600" i="1" dirty="0">
                <a:solidFill>
                  <a:schemeClr val="bg1"/>
                </a:solidFill>
              </a:rPr>
              <a:t>long as they satisfy the general product feature prerequisites for a qualified </a:t>
            </a:r>
            <a:r>
              <a:rPr lang="en-US" sz="2600" i="1" dirty="0" smtClean="0">
                <a:solidFill>
                  <a:schemeClr val="bg1"/>
                </a:solidFill>
              </a:rPr>
              <a:t>mortgage</a:t>
            </a:r>
            <a:r>
              <a:rPr lang="en-US" sz="2600" dirty="0" smtClean="0">
                <a:solidFill>
                  <a:schemeClr val="bg1"/>
                </a:solidFill>
              </a:rPr>
              <a:t>) </a:t>
            </a:r>
          </a:p>
          <a:p>
            <a:pPr lvl="1"/>
            <a:endParaRPr lang="en-US" sz="2600" b="1" dirty="0" smtClean="0">
              <a:solidFill>
                <a:schemeClr val="bg1"/>
              </a:solidFill>
            </a:endParaRPr>
          </a:p>
          <a:p>
            <a:pPr lvl="1"/>
            <a:r>
              <a:rPr lang="en-US" sz="2600" b="1" dirty="0" smtClean="0">
                <a:solidFill>
                  <a:schemeClr val="bg1"/>
                </a:solidFill>
              </a:rPr>
              <a:t>Eligible </a:t>
            </a:r>
            <a:r>
              <a:rPr lang="en-US" sz="2600" b="1" dirty="0">
                <a:solidFill>
                  <a:schemeClr val="bg1"/>
                </a:solidFill>
              </a:rPr>
              <a:t>to be purchased, guaranteed or insured by either (1) the GSEs while they operate under Federal conservatorship or receivership; or (2) the U.S. Department of Housing and Urban Development, Department of Veterans Affairs, or Department of Agriculture or Rural Housing Service.</a:t>
            </a:r>
            <a:endParaRPr lang="en-US" sz="2600" b="1" dirty="0" smtClean="0">
              <a:solidFill>
                <a:schemeClr val="bg1"/>
              </a:solidFill>
            </a:endParaRPr>
          </a:p>
        </p:txBody>
      </p:sp>
    </p:spTree>
    <p:extLst>
      <p:ext uri="{BB962C8B-B14F-4D97-AF65-F5344CB8AC3E}">
        <p14:creationId xmlns:p14="http://schemas.microsoft.com/office/powerpoint/2010/main" xmlns="" val="510564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Ability to Repay</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177233"/>
            <a:ext cx="8229600" cy="3539430"/>
          </a:xfrm>
          <a:prstGeom prst="rect">
            <a:avLst/>
          </a:prstGeom>
          <a:noFill/>
        </p:spPr>
        <p:txBody>
          <a:bodyPr wrap="square" rtlCol="0">
            <a:spAutoFit/>
          </a:bodyPr>
          <a:lstStyle/>
          <a:p>
            <a:r>
              <a:rPr lang="en-US" sz="3000" b="1" dirty="0" smtClean="0">
                <a:solidFill>
                  <a:schemeClr val="bg1"/>
                </a:solidFill>
              </a:rPr>
              <a:t>Other Qualified Mortgage Requirements:</a:t>
            </a:r>
          </a:p>
          <a:p>
            <a:pPr lvl="1"/>
            <a:endParaRPr lang="en-US" sz="1200" b="1" dirty="0">
              <a:solidFill>
                <a:schemeClr val="bg1"/>
              </a:solidFill>
            </a:endParaRPr>
          </a:p>
          <a:p>
            <a:pPr lvl="1"/>
            <a:r>
              <a:rPr lang="en-US" sz="2600" b="1" dirty="0" smtClean="0">
                <a:solidFill>
                  <a:schemeClr val="bg1"/>
                </a:solidFill>
              </a:rPr>
              <a:t>Temporary </a:t>
            </a:r>
            <a:r>
              <a:rPr lang="en-US" sz="2600" b="1" dirty="0">
                <a:solidFill>
                  <a:schemeClr val="bg1"/>
                </a:solidFill>
              </a:rPr>
              <a:t>provision will phase </a:t>
            </a:r>
            <a:r>
              <a:rPr lang="en-US" sz="2600" b="1" dirty="0" smtClean="0">
                <a:solidFill>
                  <a:schemeClr val="bg1"/>
                </a:solidFill>
              </a:rPr>
              <a:t>out over </a:t>
            </a:r>
            <a:r>
              <a:rPr lang="en-US" sz="2600" b="1" dirty="0">
                <a:solidFill>
                  <a:schemeClr val="bg1"/>
                </a:solidFill>
              </a:rPr>
              <a:t>time as the various Federal agencies issue their own qualified mortgage </a:t>
            </a:r>
            <a:r>
              <a:rPr lang="en-US" sz="2600" b="1" dirty="0" smtClean="0">
                <a:solidFill>
                  <a:schemeClr val="bg1"/>
                </a:solidFill>
              </a:rPr>
              <a:t>rules…..????</a:t>
            </a:r>
          </a:p>
          <a:p>
            <a:pPr lvl="1"/>
            <a:endParaRPr lang="en-US" sz="2600" b="1" dirty="0">
              <a:solidFill>
                <a:schemeClr val="bg1"/>
              </a:solidFill>
            </a:endParaRPr>
          </a:p>
          <a:p>
            <a:pPr lvl="1"/>
            <a:r>
              <a:rPr lang="en-US" sz="2600" b="1" dirty="0" smtClean="0">
                <a:solidFill>
                  <a:schemeClr val="bg1"/>
                </a:solidFill>
              </a:rPr>
              <a:t>and </a:t>
            </a:r>
            <a:r>
              <a:rPr lang="en-US" sz="2600" b="1" dirty="0">
                <a:solidFill>
                  <a:schemeClr val="bg1"/>
                </a:solidFill>
              </a:rPr>
              <a:t>if GSE conservatorship ends, </a:t>
            </a:r>
            <a:endParaRPr lang="en-US" sz="2600" b="1" dirty="0" smtClean="0">
              <a:solidFill>
                <a:schemeClr val="bg1"/>
              </a:solidFill>
            </a:endParaRPr>
          </a:p>
          <a:p>
            <a:pPr lvl="1"/>
            <a:endParaRPr lang="en-US" sz="2600" b="1" dirty="0">
              <a:solidFill>
                <a:schemeClr val="bg1"/>
              </a:solidFill>
            </a:endParaRPr>
          </a:p>
          <a:p>
            <a:pPr lvl="1"/>
            <a:r>
              <a:rPr lang="en-US" sz="2600" b="1" dirty="0" smtClean="0">
                <a:solidFill>
                  <a:schemeClr val="bg1"/>
                </a:solidFill>
              </a:rPr>
              <a:t>and </a:t>
            </a:r>
            <a:r>
              <a:rPr lang="en-US" sz="2600" b="1" dirty="0">
                <a:solidFill>
                  <a:schemeClr val="bg1"/>
                </a:solidFill>
              </a:rPr>
              <a:t>in any event after seven years.</a:t>
            </a:r>
            <a:endParaRPr lang="en-US" sz="2600" b="1" dirty="0" smtClean="0">
              <a:solidFill>
                <a:schemeClr val="bg1"/>
              </a:solidFill>
            </a:endParaRPr>
          </a:p>
        </p:txBody>
      </p:sp>
    </p:spTree>
    <p:extLst>
      <p:ext uri="{BB962C8B-B14F-4D97-AF65-F5344CB8AC3E}">
        <p14:creationId xmlns:p14="http://schemas.microsoft.com/office/powerpoint/2010/main" xmlns="" val="320620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Ability to Repay</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177233"/>
            <a:ext cx="8229600" cy="5324535"/>
          </a:xfrm>
          <a:prstGeom prst="rect">
            <a:avLst/>
          </a:prstGeom>
          <a:noFill/>
        </p:spPr>
        <p:txBody>
          <a:bodyPr wrap="square" rtlCol="0">
            <a:spAutoFit/>
          </a:bodyPr>
          <a:lstStyle/>
          <a:p>
            <a:r>
              <a:rPr lang="en-US" sz="3000" b="1" dirty="0" smtClean="0">
                <a:solidFill>
                  <a:schemeClr val="bg1"/>
                </a:solidFill>
              </a:rPr>
              <a:t>Rural Balloon-Payment Qualified Mortgages:</a:t>
            </a:r>
          </a:p>
          <a:p>
            <a:pPr lvl="1"/>
            <a:endParaRPr lang="en-US" sz="1200" b="1" dirty="0">
              <a:solidFill>
                <a:schemeClr val="bg1"/>
              </a:solidFill>
            </a:endParaRPr>
          </a:p>
          <a:p>
            <a:pPr lvl="1"/>
            <a:r>
              <a:rPr lang="en-US" sz="2600" b="1" dirty="0" smtClean="0">
                <a:solidFill>
                  <a:schemeClr val="bg1"/>
                </a:solidFill>
              </a:rPr>
              <a:t>Certain </a:t>
            </a:r>
            <a:r>
              <a:rPr lang="en-US" sz="2600" b="1" dirty="0">
                <a:solidFill>
                  <a:schemeClr val="bg1"/>
                </a:solidFill>
              </a:rPr>
              <a:t>balloon-payment loans </a:t>
            </a:r>
            <a:r>
              <a:rPr lang="en-US" sz="2600" b="1" dirty="0" smtClean="0">
                <a:solidFill>
                  <a:schemeClr val="bg1"/>
                </a:solidFill>
              </a:rPr>
              <a:t>are </a:t>
            </a:r>
            <a:r>
              <a:rPr lang="en-US" sz="2600" b="1" dirty="0">
                <a:solidFill>
                  <a:schemeClr val="bg1"/>
                </a:solidFill>
              </a:rPr>
              <a:t>qualified mortgages if they are originated and held in portfolio by small creditors operating predominantly in rural or underserved areas</a:t>
            </a:r>
            <a:r>
              <a:rPr lang="en-US" sz="2600" b="1" dirty="0" smtClean="0">
                <a:solidFill>
                  <a:schemeClr val="bg1"/>
                </a:solidFill>
              </a:rPr>
              <a:t>.</a:t>
            </a:r>
          </a:p>
          <a:p>
            <a:pPr lvl="1"/>
            <a:endParaRPr lang="en-US" sz="2600" b="1" dirty="0">
              <a:solidFill>
                <a:schemeClr val="bg1"/>
              </a:solidFill>
            </a:endParaRPr>
          </a:p>
          <a:p>
            <a:pPr lvl="1"/>
            <a:r>
              <a:rPr lang="en-US" sz="2600" b="1" dirty="0" smtClean="0">
                <a:solidFill>
                  <a:schemeClr val="bg1"/>
                </a:solidFill>
              </a:rPr>
              <a:t>Must have:</a:t>
            </a:r>
          </a:p>
          <a:p>
            <a:pPr lvl="1"/>
            <a:r>
              <a:rPr lang="en-US" sz="2600" b="1" dirty="0" smtClean="0">
                <a:solidFill>
                  <a:schemeClr val="bg1"/>
                </a:solidFill>
              </a:rPr>
              <a:t>A term of five years or more;</a:t>
            </a:r>
          </a:p>
          <a:p>
            <a:pPr lvl="1"/>
            <a:r>
              <a:rPr lang="en-US" sz="2600" b="1" dirty="0" smtClean="0">
                <a:solidFill>
                  <a:schemeClr val="bg1"/>
                </a:solidFill>
              </a:rPr>
              <a:t>Fixed interest rate; and</a:t>
            </a:r>
          </a:p>
          <a:p>
            <a:pPr lvl="1"/>
            <a:r>
              <a:rPr lang="en-US" sz="2600" b="1" dirty="0" smtClean="0">
                <a:solidFill>
                  <a:schemeClr val="bg1"/>
                </a:solidFill>
              </a:rPr>
              <a:t>Meet underwriting standards….</a:t>
            </a:r>
          </a:p>
          <a:p>
            <a:pPr lvl="1"/>
            <a:endParaRPr lang="en-US" sz="1200" b="1" dirty="0">
              <a:solidFill>
                <a:schemeClr val="bg1"/>
              </a:solidFill>
            </a:endParaRPr>
          </a:p>
          <a:p>
            <a:pPr lvl="1"/>
            <a:r>
              <a:rPr lang="en-US" sz="2600" b="1" dirty="0" smtClean="0">
                <a:solidFill>
                  <a:schemeClr val="bg1"/>
                </a:solidFill>
              </a:rPr>
              <a:t>Debt to income must be considered but is not subject to the 43% requirement.</a:t>
            </a:r>
            <a:endParaRPr lang="en-US" sz="2600" b="1" dirty="0">
              <a:solidFill>
                <a:schemeClr val="bg1"/>
              </a:solidFill>
            </a:endParaRPr>
          </a:p>
        </p:txBody>
      </p:sp>
    </p:spTree>
    <p:extLst>
      <p:ext uri="{BB962C8B-B14F-4D97-AF65-F5344CB8AC3E}">
        <p14:creationId xmlns:p14="http://schemas.microsoft.com/office/powerpoint/2010/main" xmlns="" val="3640304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Ability to Repay</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177233"/>
            <a:ext cx="8229600" cy="5539978"/>
          </a:xfrm>
          <a:prstGeom prst="rect">
            <a:avLst/>
          </a:prstGeom>
          <a:noFill/>
        </p:spPr>
        <p:txBody>
          <a:bodyPr wrap="square" rtlCol="0">
            <a:spAutoFit/>
          </a:bodyPr>
          <a:lstStyle/>
          <a:p>
            <a:r>
              <a:rPr lang="en-US" sz="3000" b="1" dirty="0" smtClean="0">
                <a:solidFill>
                  <a:schemeClr val="bg1"/>
                </a:solidFill>
              </a:rPr>
              <a:t>Are you a small servicer?</a:t>
            </a:r>
          </a:p>
          <a:p>
            <a:pPr lvl="1"/>
            <a:endParaRPr lang="en-US" sz="1200" b="1" dirty="0">
              <a:solidFill>
                <a:schemeClr val="bg1"/>
              </a:solidFill>
            </a:endParaRPr>
          </a:p>
          <a:p>
            <a:pPr lvl="1"/>
            <a:r>
              <a:rPr lang="en-US" sz="2600" b="1" dirty="0" smtClean="0">
                <a:solidFill>
                  <a:schemeClr val="bg1"/>
                </a:solidFill>
              </a:rPr>
              <a:t>Credit Unions </a:t>
            </a:r>
            <a:r>
              <a:rPr lang="en-US" sz="2600" b="1" dirty="0">
                <a:solidFill>
                  <a:schemeClr val="bg1"/>
                </a:solidFill>
              </a:rPr>
              <a:t>are only eligible to make rural balloon-payment qualified mortgages </a:t>
            </a:r>
            <a:r>
              <a:rPr lang="en-US" sz="2600" b="1" dirty="0" smtClean="0">
                <a:solidFill>
                  <a:schemeClr val="bg1"/>
                </a:solidFill>
              </a:rPr>
              <a:t>if:</a:t>
            </a:r>
          </a:p>
          <a:p>
            <a:pPr marL="914400" lvl="1" indent="-457200">
              <a:buFont typeface="Arial" pitchFamily="34" charset="0"/>
              <a:buChar char="•"/>
            </a:pPr>
            <a:r>
              <a:rPr lang="en-US" sz="2600" b="1" dirty="0" smtClean="0">
                <a:solidFill>
                  <a:schemeClr val="bg1"/>
                </a:solidFill>
              </a:rPr>
              <a:t>Originate </a:t>
            </a:r>
            <a:r>
              <a:rPr lang="en-US" sz="2600" b="1" dirty="0">
                <a:solidFill>
                  <a:schemeClr val="bg1"/>
                </a:solidFill>
              </a:rPr>
              <a:t>at least 50 percent of their first-lien mortgages in counties that are rural or </a:t>
            </a:r>
            <a:r>
              <a:rPr lang="en-US" sz="2600" b="1" dirty="0" smtClean="0">
                <a:solidFill>
                  <a:schemeClr val="bg1"/>
                </a:solidFill>
              </a:rPr>
              <a:t>underserved;</a:t>
            </a:r>
          </a:p>
          <a:p>
            <a:pPr marL="914400" lvl="1" indent="-457200">
              <a:buFont typeface="Arial" pitchFamily="34" charset="0"/>
              <a:buChar char="•"/>
            </a:pPr>
            <a:r>
              <a:rPr lang="en-US" sz="2600" b="1" dirty="0" smtClean="0">
                <a:solidFill>
                  <a:schemeClr val="bg1"/>
                </a:solidFill>
              </a:rPr>
              <a:t>Less </a:t>
            </a:r>
            <a:r>
              <a:rPr lang="en-US" sz="2600" b="1" dirty="0">
                <a:solidFill>
                  <a:schemeClr val="bg1"/>
                </a:solidFill>
              </a:rPr>
              <a:t>than $2 billion in </a:t>
            </a:r>
            <a:r>
              <a:rPr lang="en-US" sz="2600" b="1" dirty="0" smtClean="0">
                <a:solidFill>
                  <a:schemeClr val="bg1"/>
                </a:solidFill>
              </a:rPr>
              <a:t>assets; </a:t>
            </a:r>
            <a:r>
              <a:rPr lang="en-US" sz="2600" b="1" dirty="0">
                <a:solidFill>
                  <a:srgbClr val="0000FF"/>
                </a:solidFill>
              </a:rPr>
              <a:t>and</a:t>
            </a:r>
            <a:r>
              <a:rPr lang="en-US" sz="2600" b="1" dirty="0">
                <a:solidFill>
                  <a:schemeClr val="bg1"/>
                </a:solidFill>
              </a:rPr>
              <a:t> (along with their affiliates</a:t>
            </a:r>
            <a:r>
              <a:rPr lang="en-US" sz="2600" b="1" dirty="0" smtClean="0">
                <a:solidFill>
                  <a:schemeClr val="bg1"/>
                </a:solidFill>
              </a:rPr>
              <a:t>)</a:t>
            </a:r>
          </a:p>
          <a:p>
            <a:pPr marL="914400" lvl="1" indent="-457200">
              <a:buFont typeface="Arial" pitchFamily="34" charset="0"/>
              <a:buChar char="•"/>
            </a:pPr>
            <a:r>
              <a:rPr lang="en-US" sz="2600" b="1" dirty="0" smtClean="0">
                <a:solidFill>
                  <a:schemeClr val="bg1"/>
                </a:solidFill>
              </a:rPr>
              <a:t>Originate </a:t>
            </a:r>
            <a:r>
              <a:rPr lang="en-US" sz="2600" b="1" dirty="0">
                <a:solidFill>
                  <a:schemeClr val="bg1"/>
                </a:solidFill>
              </a:rPr>
              <a:t>no more than 500 first-lien mortgages per year. </a:t>
            </a:r>
            <a:endParaRPr lang="en-US" sz="2600" b="1" dirty="0" smtClean="0">
              <a:solidFill>
                <a:schemeClr val="bg1"/>
              </a:solidFill>
            </a:endParaRPr>
          </a:p>
          <a:p>
            <a:pPr lvl="1"/>
            <a:endParaRPr lang="en-US" sz="2000" b="1" dirty="0">
              <a:solidFill>
                <a:schemeClr val="bg1"/>
              </a:solidFill>
            </a:endParaRPr>
          </a:p>
          <a:p>
            <a:pPr lvl="1"/>
            <a:r>
              <a:rPr lang="en-US" sz="2600" b="1" dirty="0" smtClean="0">
                <a:solidFill>
                  <a:schemeClr val="bg1"/>
                </a:solidFill>
              </a:rPr>
              <a:t>The </a:t>
            </a:r>
            <a:r>
              <a:rPr lang="en-US" sz="2600" b="1" dirty="0">
                <a:solidFill>
                  <a:schemeClr val="bg1"/>
                </a:solidFill>
              </a:rPr>
              <a:t>Bureau will designate a list of “rural” </a:t>
            </a:r>
            <a:r>
              <a:rPr lang="en-US" sz="2600" b="1" dirty="0" smtClean="0">
                <a:solidFill>
                  <a:schemeClr val="bg1"/>
                </a:solidFill>
              </a:rPr>
              <a:t>and “</a:t>
            </a:r>
            <a:r>
              <a:rPr lang="en-US" sz="2600" b="1" dirty="0">
                <a:solidFill>
                  <a:schemeClr val="bg1"/>
                </a:solidFill>
              </a:rPr>
              <a:t>underserved” counties each </a:t>
            </a:r>
            <a:r>
              <a:rPr lang="en-US" sz="2600" b="1" dirty="0" smtClean="0">
                <a:solidFill>
                  <a:schemeClr val="bg1"/>
                </a:solidFill>
              </a:rPr>
              <a:t>year.</a:t>
            </a:r>
            <a:endParaRPr lang="en-US" sz="2600" b="1" dirty="0">
              <a:solidFill>
                <a:schemeClr val="bg1"/>
              </a:solidFill>
            </a:endParaRPr>
          </a:p>
        </p:txBody>
      </p:sp>
    </p:spTree>
    <p:extLst>
      <p:ext uri="{BB962C8B-B14F-4D97-AF65-F5344CB8AC3E}">
        <p14:creationId xmlns:p14="http://schemas.microsoft.com/office/powerpoint/2010/main" xmlns="" val="714354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Ability to Repay</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177233"/>
            <a:ext cx="8229600" cy="1938992"/>
          </a:xfrm>
          <a:prstGeom prst="rect">
            <a:avLst/>
          </a:prstGeom>
          <a:noFill/>
        </p:spPr>
        <p:txBody>
          <a:bodyPr wrap="square" rtlCol="0">
            <a:spAutoFit/>
          </a:bodyPr>
          <a:lstStyle/>
          <a:p>
            <a:r>
              <a:rPr lang="en-US" sz="3000" b="1" dirty="0" smtClean="0">
                <a:solidFill>
                  <a:schemeClr val="bg1"/>
                </a:solidFill>
              </a:rPr>
              <a:t>Prepayment Penalties?</a:t>
            </a:r>
          </a:p>
          <a:p>
            <a:pPr lvl="1"/>
            <a:endParaRPr lang="en-US" sz="1200" b="1" dirty="0">
              <a:solidFill>
                <a:schemeClr val="bg1"/>
              </a:solidFill>
            </a:endParaRPr>
          </a:p>
          <a:p>
            <a:pPr lvl="1"/>
            <a:r>
              <a:rPr lang="en-US" sz="2600" b="1" dirty="0" smtClean="0">
                <a:solidFill>
                  <a:schemeClr val="bg1"/>
                </a:solidFill>
              </a:rPr>
              <a:t>Only if credit union offers an alternative loan without penalties and the loan type is a fixed rate qualified mortgage.</a:t>
            </a:r>
            <a:endParaRPr lang="en-US" sz="2600" b="1" dirty="0">
              <a:solidFill>
                <a:schemeClr val="bg1"/>
              </a:solidFil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2777279"/>
            <a:ext cx="2428875" cy="3661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0060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Remittance Rule</a:t>
            </a:r>
            <a:endParaRPr lang="en-US" sz="4500" b="1" dirty="0">
              <a:solidFill>
                <a:srgbClr val="92D05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752600"/>
            <a:ext cx="5611023" cy="2677656"/>
          </a:xfrm>
          <a:prstGeom prst="rect">
            <a:avLst/>
          </a:prstGeom>
          <a:noFill/>
        </p:spPr>
        <p:txBody>
          <a:bodyPr wrap="none" rtlCol="0">
            <a:spAutoFit/>
          </a:bodyPr>
          <a:lstStyle/>
          <a:p>
            <a:r>
              <a:rPr lang="en-US" sz="3000" dirty="0" smtClean="0">
                <a:solidFill>
                  <a:schemeClr val="bg1"/>
                </a:solidFill>
              </a:rPr>
              <a:t>CFPB becomes regulator of </a:t>
            </a:r>
          </a:p>
          <a:p>
            <a:endParaRPr lang="en-US" sz="3000" dirty="0" smtClean="0">
              <a:solidFill>
                <a:schemeClr val="bg1"/>
              </a:solidFill>
            </a:endParaRPr>
          </a:p>
          <a:p>
            <a:r>
              <a:rPr lang="en-US" sz="3000" dirty="0">
                <a:solidFill>
                  <a:schemeClr val="bg1"/>
                </a:solidFill>
              </a:rPr>
              <a:t>	</a:t>
            </a:r>
            <a:r>
              <a:rPr lang="en-US" sz="3000" dirty="0" smtClean="0">
                <a:solidFill>
                  <a:schemeClr val="bg1"/>
                </a:solidFill>
              </a:rPr>
              <a:t>Electronic Funds Transfer Act</a:t>
            </a:r>
          </a:p>
          <a:p>
            <a:endParaRPr lang="en-US" sz="3000" dirty="0" smtClean="0">
              <a:solidFill>
                <a:schemeClr val="bg1"/>
              </a:solidFill>
            </a:endParaRPr>
          </a:p>
          <a:p>
            <a:r>
              <a:rPr lang="en-US" sz="3000" dirty="0">
                <a:solidFill>
                  <a:schemeClr val="bg1"/>
                </a:solidFill>
              </a:rPr>
              <a:t>	</a:t>
            </a:r>
            <a:r>
              <a:rPr lang="en-US" sz="3000" dirty="0" smtClean="0">
                <a:solidFill>
                  <a:schemeClr val="bg1"/>
                </a:solidFill>
              </a:rPr>
              <a:t>	July 21, 2011</a:t>
            </a:r>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57800" y="3872344"/>
            <a:ext cx="3657600" cy="2734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693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Ability to Repay</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177233"/>
            <a:ext cx="8229600" cy="3539430"/>
          </a:xfrm>
          <a:prstGeom prst="rect">
            <a:avLst/>
          </a:prstGeom>
          <a:noFill/>
        </p:spPr>
        <p:txBody>
          <a:bodyPr wrap="square" rtlCol="0">
            <a:spAutoFit/>
          </a:bodyPr>
          <a:lstStyle/>
          <a:p>
            <a:r>
              <a:rPr lang="en-US" sz="3000" b="1" dirty="0" smtClean="0">
                <a:solidFill>
                  <a:schemeClr val="bg1"/>
                </a:solidFill>
              </a:rPr>
              <a:t>Amendment</a:t>
            </a:r>
          </a:p>
          <a:p>
            <a:pPr lvl="1"/>
            <a:endParaRPr lang="en-US" sz="1200" b="1" dirty="0">
              <a:solidFill>
                <a:schemeClr val="bg1"/>
              </a:solidFill>
            </a:endParaRPr>
          </a:p>
          <a:p>
            <a:pPr lvl="1"/>
            <a:r>
              <a:rPr lang="en-US" sz="2600" b="1" dirty="0" smtClean="0">
                <a:solidFill>
                  <a:schemeClr val="bg1"/>
                </a:solidFill>
              </a:rPr>
              <a:t>Mortgage originator compensation in points and fees,</a:t>
            </a:r>
          </a:p>
          <a:p>
            <a:pPr lvl="1"/>
            <a:r>
              <a:rPr lang="en-US" sz="2600" b="1" dirty="0" smtClean="0">
                <a:solidFill>
                  <a:schemeClr val="bg1"/>
                </a:solidFill>
              </a:rPr>
              <a:t>Exemptions for certain types of lenders – small 	creditors,</a:t>
            </a:r>
          </a:p>
          <a:p>
            <a:pPr lvl="1"/>
            <a:r>
              <a:rPr lang="en-US" sz="2600" b="1" dirty="0" smtClean="0">
                <a:solidFill>
                  <a:schemeClr val="bg1"/>
                </a:solidFill>
              </a:rPr>
              <a:t>Refinancing and the Ability to Repay,</a:t>
            </a:r>
          </a:p>
          <a:p>
            <a:pPr lvl="1"/>
            <a:r>
              <a:rPr lang="en-US" sz="2600" b="1" dirty="0" smtClean="0">
                <a:solidFill>
                  <a:schemeClr val="bg1"/>
                </a:solidFill>
              </a:rPr>
              <a:t>Balloon loans, and</a:t>
            </a:r>
          </a:p>
          <a:p>
            <a:pPr lvl="1"/>
            <a:r>
              <a:rPr lang="en-US" sz="2600" b="1" dirty="0" smtClean="0">
                <a:solidFill>
                  <a:schemeClr val="bg1"/>
                </a:solidFill>
              </a:rPr>
              <a:t>Further definitions for “qualified mortgages”.</a:t>
            </a:r>
          </a:p>
          <a:p>
            <a:pPr lvl="1"/>
            <a:endParaRPr lang="en-US" sz="2600" b="1" dirty="0">
              <a:solidFill>
                <a:schemeClr val="bg1"/>
              </a:solidFill>
            </a:endParaRPr>
          </a:p>
        </p:txBody>
      </p:sp>
    </p:spTree>
    <p:extLst>
      <p:ext uri="{BB962C8B-B14F-4D97-AF65-F5344CB8AC3E}">
        <p14:creationId xmlns:p14="http://schemas.microsoft.com/office/powerpoint/2010/main" xmlns="" val="2237395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3568" y="990600"/>
            <a:ext cx="5376863" cy="5205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useBgFill="1">
        <p:nvSpPr>
          <p:cNvPr id="5" name="TextBox 4"/>
          <p:cNvSpPr txBox="1"/>
          <p:nvPr/>
        </p:nvSpPr>
        <p:spPr>
          <a:xfrm>
            <a:off x="457200" y="112586"/>
            <a:ext cx="8077200" cy="6247864"/>
          </a:xfrm>
          <a:prstGeom prst="rect">
            <a:avLst/>
          </a:prstGeom>
        </p:spPr>
        <p:txBody>
          <a:bodyPr wrap="square" rtlCol="0">
            <a:spAutoFit/>
          </a:bodyPr>
          <a:lstStyle/>
          <a:p>
            <a:pPr algn="ctr"/>
            <a:endParaRPr lang="en-US" sz="2000" dirty="0" smtClean="0"/>
          </a:p>
          <a:p>
            <a:pPr algn="ctr"/>
            <a:endParaRPr lang="en-US" sz="2000" dirty="0" smtClean="0"/>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MORTGAGE</a:t>
            </a:r>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SERVICING</a:t>
            </a:r>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UNDER</a:t>
            </a:r>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REG. Z &amp; REG. X</a:t>
            </a:r>
          </a:p>
          <a:p>
            <a:pPr algn="ctr"/>
            <a:endParaRPr lang="en-US" sz="1000" dirty="0" smtClean="0"/>
          </a:p>
          <a:p>
            <a:pPr algn="ctr"/>
            <a:endParaRPr lang="en-US" sz="1000" dirty="0" smtClean="0"/>
          </a:p>
          <a:p>
            <a:pPr algn="ctr"/>
            <a:endParaRPr lang="en-US" sz="1000" dirty="0" smtClean="0"/>
          </a:p>
          <a:p>
            <a:pPr algn="ctr"/>
            <a:endParaRPr lang="en-US" sz="1000" dirty="0"/>
          </a:p>
          <a:p>
            <a:pPr algn="ctr"/>
            <a:endParaRPr lang="en-US" sz="1000" dirty="0"/>
          </a:p>
          <a:p>
            <a:pPr algn="ctr"/>
            <a:endParaRPr lang="en-US" sz="1000" dirty="0" smtClean="0"/>
          </a:p>
          <a:p>
            <a:pPr algn="ctr"/>
            <a:endParaRPr lang="en-US" sz="1000" dirty="0"/>
          </a:p>
          <a:p>
            <a:pPr algn="ctr"/>
            <a:endParaRPr lang="en-US" sz="1000" dirty="0"/>
          </a:p>
        </p:txBody>
      </p:sp>
      <p:sp>
        <p:nvSpPr>
          <p:cNvPr id="6" name="TextBox 5"/>
          <p:cNvSpPr txBox="1"/>
          <p:nvPr/>
        </p:nvSpPr>
        <p:spPr>
          <a:xfrm rot="19926903">
            <a:off x="6043709" y="5286000"/>
            <a:ext cx="2749471" cy="784830"/>
          </a:xfrm>
          <a:prstGeom prst="rect">
            <a:avLst/>
          </a:prstGeom>
          <a:noFill/>
        </p:spPr>
        <p:txBody>
          <a:bodyPr wrap="none" rtlCol="0">
            <a:spAutoFit/>
          </a:bodyPr>
          <a:lstStyle/>
          <a:p>
            <a:r>
              <a:rPr lang="en-US" sz="4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1/10/2014</a:t>
            </a:r>
            <a:endParaRPr lang="en-US" sz="45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08187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4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81571" y="1371600"/>
            <a:ext cx="8221546" cy="4832092"/>
          </a:xfrm>
          <a:prstGeom prst="rect">
            <a:avLst/>
          </a:prstGeom>
          <a:noFill/>
        </p:spPr>
        <p:txBody>
          <a:bodyPr wrap="none" rtlCol="0">
            <a:spAutoFit/>
          </a:bodyPr>
          <a:lstStyle/>
          <a:p>
            <a:r>
              <a:rPr lang="en-US" sz="5000" b="1" dirty="0" smtClean="0">
                <a:solidFill>
                  <a:schemeClr val="bg1"/>
                </a:solidFill>
              </a:rPr>
              <a:t>Amends:</a:t>
            </a:r>
          </a:p>
          <a:p>
            <a:r>
              <a:rPr lang="en-US" sz="5000" b="1" dirty="0">
                <a:solidFill>
                  <a:schemeClr val="bg1"/>
                </a:solidFill>
              </a:rPr>
              <a:t>	</a:t>
            </a:r>
            <a:r>
              <a:rPr lang="en-US" sz="3500" b="1" dirty="0" smtClean="0">
                <a:solidFill>
                  <a:schemeClr val="bg1"/>
                </a:solidFill>
              </a:rPr>
              <a:t>Truth in Lending</a:t>
            </a:r>
          </a:p>
          <a:p>
            <a:r>
              <a:rPr lang="en-US" sz="3500" b="1" dirty="0">
                <a:solidFill>
                  <a:schemeClr val="bg1"/>
                </a:solidFill>
              </a:rPr>
              <a:t>	</a:t>
            </a:r>
            <a:r>
              <a:rPr lang="en-US" sz="3500" b="1" dirty="0" smtClean="0">
                <a:solidFill>
                  <a:schemeClr val="bg1"/>
                </a:solidFill>
              </a:rPr>
              <a:t>(Regulation Z)</a:t>
            </a:r>
          </a:p>
          <a:p>
            <a:r>
              <a:rPr lang="en-US" sz="3500" b="1" dirty="0">
                <a:solidFill>
                  <a:schemeClr val="bg1"/>
                </a:solidFill>
              </a:rPr>
              <a:t>	</a:t>
            </a:r>
            <a:r>
              <a:rPr lang="en-US" sz="3500" b="1" dirty="0" smtClean="0">
                <a:solidFill>
                  <a:schemeClr val="bg1"/>
                </a:solidFill>
              </a:rPr>
              <a:t>	&amp;</a:t>
            </a:r>
          </a:p>
          <a:p>
            <a:r>
              <a:rPr lang="en-US" sz="3500" b="1" dirty="0">
                <a:solidFill>
                  <a:schemeClr val="bg1"/>
                </a:solidFill>
              </a:rPr>
              <a:t>	</a:t>
            </a:r>
            <a:r>
              <a:rPr lang="en-US" sz="3500" b="1" dirty="0" smtClean="0">
                <a:solidFill>
                  <a:schemeClr val="bg1"/>
                </a:solidFill>
              </a:rPr>
              <a:t>Real Estate Settlement Procedures Act</a:t>
            </a:r>
          </a:p>
          <a:p>
            <a:r>
              <a:rPr lang="en-US" sz="3500" b="1" dirty="0" smtClean="0">
                <a:solidFill>
                  <a:schemeClr val="bg1"/>
                </a:solidFill>
              </a:rPr>
              <a:t>	(Regulation X)</a:t>
            </a:r>
          </a:p>
          <a:p>
            <a:endParaRPr lang="en-US" sz="5000" b="1" dirty="0" smtClean="0">
              <a:solidFill>
                <a:schemeClr val="bg1"/>
              </a:solidFill>
            </a:endParaRPr>
          </a:p>
          <a:p>
            <a:endParaRPr lang="en-US" dirty="0"/>
          </a:p>
        </p:txBody>
      </p:sp>
    </p:spTree>
    <p:extLst>
      <p:ext uri="{BB962C8B-B14F-4D97-AF65-F5344CB8AC3E}">
        <p14:creationId xmlns:p14="http://schemas.microsoft.com/office/powerpoint/2010/main" xmlns="" val="1713067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371600"/>
            <a:ext cx="7777018" cy="3139321"/>
          </a:xfrm>
          <a:prstGeom prst="rect">
            <a:avLst/>
          </a:prstGeom>
          <a:noFill/>
        </p:spPr>
        <p:txBody>
          <a:bodyPr wrap="square" rtlCol="0">
            <a:spAutoFit/>
          </a:bodyPr>
          <a:lstStyle/>
          <a:p>
            <a:r>
              <a:rPr lang="en-US" sz="3000" b="1" dirty="0" smtClean="0">
                <a:solidFill>
                  <a:schemeClr val="bg1"/>
                </a:solidFill>
              </a:rPr>
              <a:t>Small Servicer Exemption</a:t>
            </a:r>
          </a:p>
          <a:p>
            <a:endParaRPr lang="en-US" sz="3000" dirty="0" smtClean="0">
              <a:solidFill>
                <a:schemeClr val="bg1"/>
              </a:solidFill>
            </a:endParaRPr>
          </a:p>
          <a:p>
            <a:r>
              <a:rPr lang="en-US" sz="3000" b="1" dirty="0" smtClean="0">
                <a:solidFill>
                  <a:schemeClr val="bg1"/>
                </a:solidFill>
              </a:rPr>
              <a:t>Service fewer than 5,000 mortgage loans</a:t>
            </a:r>
          </a:p>
          <a:p>
            <a:r>
              <a:rPr lang="en-US" sz="3000" b="1" dirty="0" smtClean="0">
                <a:solidFill>
                  <a:schemeClr val="bg1"/>
                </a:solidFill>
              </a:rPr>
              <a:t>Service only mortgage loans they or an affiliate originate and own</a:t>
            </a:r>
          </a:p>
          <a:p>
            <a:endParaRPr lang="en-US" sz="3000" dirty="0" smtClean="0">
              <a:solidFill>
                <a:schemeClr val="bg1"/>
              </a:solidFill>
            </a:endParaRPr>
          </a:p>
          <a:p>
            <a:endParaRPr lang="en-US" dirty="0"/>
          </a:p>
        </p:txBody>
      </p:sp>
    </p:spTree>
    <p:extLst>
      <p:ext uri="{BB962C8B-B14F-4D97-AF65-F5344CB8AC3E}">
        <p14:creationId xmlns:p14="http://schemas.microsoft.com/office/powerpoint/2010/main" xmlns="" val="22933177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371600"/>
            <a:ext cx="7777018" cy="4601260"/>
          </a:xfrm>
          <a:prstGeom prst="rect">
            <a:avLst/>
          </a:prstGeom>
          <a:noFill/>
        </p:spPr>
        <p:txBody>
          <a:bodyPr wrap="square" rtlCol="0">
            <a:spAutoFit/>
          </a:bodyPr>
          <a:lstStyle/>
          <a:p>
            <a:r>
              <a:rPr lang="en-US" sz="3000" b="1" dirty="0" smtClean="0">
                <a:solidFill>
                  <a:schemeClr val="bg1"/>
                </a:solidFill>
              </a:rPr>
              <a:t>Periodic Billing Statements</a:t>
            </a:r>
          </a:p>
          <a:p>
            <a:endParaRPr lang="en-US" sz="1500" dirty="0" smtClean="0">
              <a:solidFill>
                <a:schemeClr val="bg1"/>
              </a:solidFill>
            </a:endParaRPr>
          </a:p>
          <a:p>
            <a:pPr marL="914400" lvl="1" indent="-457200">
              <a:buFont typeface="Arial" pitchFamily="34" charset="0"/>
              <a:buChar char="•"/>
            </a:pPr>
            <a:r>
              <a:rPr lang="en-US" sz="3000" b="1" dirty="0" smtClean="0">
                <a:solidFill>
                  <a:schemeClr val="bg1"/>
                </a:solidFill>
              </a:rPr>
              <a:t>Payment currently due</a:t>
            </a:r>
          </a:p>
          <a:p>
            <a:pPr marL="914400" lvl="1" indent="-457200">
              <a:buFont typeface="Arial" pitchFamily="34" charset="0"/>
              <a:buChar char="•"/>
            </a:pPr>
            <a:r>
              <a:rPr lang="en-US" sz="3000" b="1" dirty="0" smtClean="0">
                <a:solidFill>
                  <a:schemeClr val="bg1"/>
                </a:solidFill>
              </a:rPr>
              <a:t>Past payments</a:t>
            </a:r>
          </a:p>
          <a:p>
            <a:pPr marL="914400" lvl="1" indent="-457200">
              <a:buFont typeface="Arial" pitchFamily="34" charset="0"/>
              <a:buChar char="•"/>
            </a:pPr>
            <a:r>
              <a:rPr lang="en-US" sz="3000" b="1" dirty="0" smtClean="0">
                <a:solidFill>
                  <a:schemeClr val="bg1"/>
                </a:solidFill>
              </a:rPr>
              <a:t>Application of payments</a:t>
            </a:r>
          </a:p>
          <a:p>
            <a:pPr marL="914400" lvl="1" indent="-457200">
              <a:buFont typeface="Arial" pitchFamily="34" charset="0"/>
              <a:buChar char="•"/>
            </a:pPr>
            <a:r>
              <a:rPr lang="en-US" sz="3000" b="1" dirty="0" smtClean="0">
                <a:solidFill>
                  <a:schemeClr val="bg1"/>
                </a:solidFill>
              </a:rPr>
              <a:t>Fees imposed</a:t>
            </a:r>
          </a:p>
          <a:p>
            <a:pPr marL="914400" lvl="1" indent="-457200">
              <a:buFont typeface="Arial" pitchFamily="34" charset="0"/>
              <a:buChar char="•"/>
            </a:pPr>
            <a:r>
              <a:rPr lang="en-US" sz="3000" b="1" dirty="0" smtClean="0">
                <a:solidFill>
                  <a:schemeClr val="bg1"/>
                </a:solidFill>
              </a:rPr>
              <a:t>Transaction activity</a:t>
            </a:r>
          </a:p>
          <a:p>
            <a:pPr marL="914400" lvl="1" indent="-457200">
              <a:buFont typeface="Arial" pitchFamily="34" charset="0"/>
              <a:buChar char="•"/>
            </a:pPr>
            <a:r>
              <a:rPr lang="en-US" sz="3000" b="1" dirty="0" smtClean="0">
                <a:solidFill>
                  <a:schemeClr val="bg1"/>
                </a:solidFill>
              </a:rPr>
              <a:t>Loan servicer contact information</a:t>
            </a:r>
          </a:p>
          <a:p>
            <a:pPr marL="914400" lvl="1" indent="-457200">
              <a:buFont typeface="Arial" pitchFamily="34" charset="0"/>
              <a:buChar char="•"/>
            </a:pPr>
            <a:r>
              <a:rPr lang="en-US" sz="3000" b="1" dirty="0" smtClean="0">
                <a:solidFill>
                  <a:schemeClr val="bg1"/>
                </a:solidFill>
              </a:rPr>
              <a:t>Housing counselor contacts</a:t>
            </a:r>
          </a:p>
          <a:p>
            <a:endParaRPr lang="en-US" dirty="0" smtClean="0">
              <a:solidFill>
                <a:schemeClr val="bg1"/>
              </a:solidFill>
            </a:endParaRPr>
          </a:p>
          <a:p>
            <a:r>
              <a:rPr lang="en-US" sz="2000" i="1" dirty="0" smtClean="0">
                <a:solidFill>
                  <a:schemeClr val="bg1"/>
                </a:solidFill>
              </a:rPr>
              <a:t>Does not apply to fixed rate loans if servicer provides a coupon book</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xmlns="" val="1061633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371600"/>
            <a:ext cx="7777018" cy="4524315"/>
          </a:xfrm>
          <a:prstGeom prst="rect">
            <a:avLst/>
          </a:prstGeom>
          <a:noFill/>
        </p:spPr>
        <p:txBody>
          <a:bodyPr wrap="square" rtlCol="0">
            <a:spAutoFit/>
          </a:bodyPr>
          <a:lstStyle/>
          <a:p>
            <a:r>
              <a:rPr lang="en-US" sz="3000" b="1" dirty="0" smtClean="0">
                <a:solidFill>
                  <a:schemeClr val="bg1"/>
                </a:solidFill>
              </a:rPr>
              <a:t>ARM Interest Rate Adjustments</a:t>
            </a:r>
          </a:p>
          <a:p>
            <a:endParaRPr lang="en-US" sz="3000" dirty="0" smtClean="0">
              <a:solidFill>
                <a:schemeClr val="bg1"/>
              </a:solidFill>
            </a:endParaRPr>
          </a:p>
          <a:p>
            <a:r>
              <a:rPr lang="en-US" sz="3000" b="1" dirty="0" smtClean="0">
                <a:solidFill>
                  <a:schemeClr val="bg1"/>
                </a:solidFill>
              </a:rPr>
              <a:t>Notice between 210 and 240 days before the first payment due date after the rate adjusts.</a:t>
            </a:r>
          </a:p>
          <a:p>
            <a:endParaRPr lang="en-US" sz="1000" b="1" dirty="0">
              <a:solidFill>
                <a:schemeClr val="bg1"/>
              </a:solidFill>
            </a:endParaRPr>
          </a:p>
          <a:p>
            <a:r>
              <a:rPr lang="en-US" sz="2000" b="1" dirty="0" smtClean="0">
                <a:solidFill>
                  <a:schemeClr val="bg1"/>
                </a:solidFill>
              </a:rPr>
              <a:t>Notice must contain an estimate of the new rate and payment.</a:t>
            </a:r>
          </a:p>
          <a:p>
            <a:endParaRPr lang="en-US" sz="1000" b="1" dirty="0" smtClean="0">
              <a:solidFill>
                <a:schemeClr val="bg1"/>
              </a:solidFill>
            </a:endParaRPr>
          </a:p>
          <a:p>
            <a:r>
              <a:rPr lang="en-US" sz="3000" b="1" dirty="0">
                <a:solidFill>
                  <a:schemeClr val="bg1"/>
                </a:solidFill>
              </a:rPr>
              <a:t>Notice between </a:t>
            </a:r>
            <a:r>
              <a:rPr lang="en-US" sz="3000" b="1" dirty="0" smtClean="0">
                <a:solidFill>
                  <a:schemeClr val="bg1"/>
                </a:solidFill>
              </a:rPr>
              <a:t>60 </a:t>
            </a:r>
            <a:r>
              <a:rPr lang="en-US" sz="3000" b="1" dirty="0">
                <a:solidFill>
                  <a:schemeClr val="bg1"/>
                </a:solidFill>
              </a:rPr>
              <a:t>and </a:t>
            </a:r>
            <a:r>
              <a:rPr lang="en-US" sz="3000" b="1" dirty="0" smtClean="0">
                <a:solidFill>
                  <a:schemeClr val="bg1"/>
                </a:solidFill>
              </a:rPr>
              <a:t>120 </a:t>
            </a:r>
            <a:r>
              <a:rPr lang="en-US" sz="3000" b="1" dirty="0">
                <a:solidFill>
                  <a:schemeClr val="bg1"/>
                </a:solidFill>
              </a:rPr>
              <a:t>days before </a:t>
            </a:r>
            <a:r>
              <a:rPr lang="en-US" sz="3000" b="1" dirty="0" smtClean="0">
                <a:solidFill>
                  <a:schemeClr val="bg1"/>
                </a:solidFill>
              </a:rPr>
              <a:t>payment is due if the payment changes.</a:t>
            </a:r>
            <a:endParaRPr lang="en-US" sz="3000" b="1" dirty="0">
              <a:solidFill>
                <a:schemeClr val="bg1"/>
              </a:solidFill>
            </a:endParaRPr>
          </a:p>
          <a:p>
            <a:endParaRPr lang="en-US" sz="2000" b="1" dirty="0" smtClean="0">
              <a:solidFill>
                <a:schemeClr val="bg1"/>
              </a:solidFill>
            </a:endParaRPr>
          </a:p>
          <a:p>
            <a:endParaRPr lang="en-US" dirty="0" smtClean="0">
              <a:solidFill>
                <a:schemeClr val="bg1"/>
              </a:solidFill>
            </a:endParaRPr>
          </a:p>
          <a:p>
            <a:r>
              <a:rPr lang="en-US" sz="2000" i="1" dirty="0" smtClean="0">
                <a:solidFill>
                  <a:schemeClr val="bg1"/>
                </a:solidFill>
              </a:rPr>
              <a:t>Annual ARM Notice is no longer required</a:t>
            </a:r>
            <a:r>
              <a:rPr lang="en-US" sz="2000" dirty="0" smtClean="0">
                <a:solidFill>
                  <a:schemeClr val="bg1"/>
                </a:solidFill>
              </a:rPr>
              <a:t>.</a:t>
            </a:r>
            <a:endParaRPr lang="en-US" sz="2000" dirty="0">
              <a:solidFill>
                <a:schemeClr val="bg1"/>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0" y="4077060"/>
            <a:ext cx="1751266" cy="2628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44077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371600"/>
            <a:ext cx="7777018" cy="1985159"/>
          </a:xfrm>
          <a:prstGeom prst="rect">
            <a:avLst/>
          </a:prstGeom>
          <a:noFill/>
        </p:spPr>
        <p:txBody>
          <a:bodyPr wrap="square" rtlCol="0">
            <a:spAutoFit/>
          </a:bodyPr>
          <a:lstStyle/>
          <a:p>
            <a:r>
              <a:rPr lang="en-US" sz="3000" b="1" dirty="0" smtClean="0">
                <a:solidFill>
                  <a:schemeClr val="bg1"/>
                </a:solidFill>
              </a:rPr>
              <a:t>Prompt Payment Crediting</a:t>
            </a:r>
          </a:p>
          <a:p>
            <a:endParaRPr lang="en-US" sz="1500" dirty="0" smtClean="0">
              <a:solidFill>
                <a:schemeClr val="bg1"/>
              </a:solidFill>
            </a:endParaRPr>
          </a:p>
          <a:p>
            <a:pPr marL="914400" lvl="1" indent="-457200">
              <a:buFont typeface="Arial" pitchFamily="34" charset="0"/>
              <a:buChar char="•"/>
            </a:pPr>
            <a:r>
              <a:rPr lang="en-US" sz="3000" b="1" dirty="0" smtClean="0">
                <a:solidFill>
                  <a:schemeClr val="bg1"/>
                </a:solidFill>
              </a:rPr>
              <a:t>Servicers must credit payments from members as of the day of receipt.</a:t>
            </a:r>
          </a:p>
          <a:p>
            <a:endParaRPr lang="en-US" dirty="0" smtClean="0">
              <a:solidFill>
                <a:schemeClr val="bg1"/>
              </a:solidFill>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3661" y="3505200"/>
            <a:ext cx="3724275" cy="292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3798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371600"/>
            <a:ext cx="7777018" cy="1523494"/>
          </a:xfrm>
          <a:prstGeom prst="rect">
            <a:avLst/>
          </a:prstGeom>
          <a:noFill/>
        </p:spPr>
        <p:txBody>
          <a:bodyPr wrap="square" rtlCol="0">
            <a:spAutoFit/>
          </a:bodyPr>
          <a:lstStyle/>
          <a:p>
            <a:r>
              <a:rPr lang="en-US" sz="3000" b="1" dirty="0" smtClean="0">
                <a:solidFill>
                  <a:schemeClr val="bg1"/>
                </a:solidFill>
              </a:rPr>
              <a:t>Prompt Payment Crediting</a:t>
            </a:r>
          </a:p>
          <a:p>
            <a:endParaRPr lang="en-US" sz="1500" dirty="0" smtClean="0">
              <a:solidFill>
                <a:schemeClr val="bg1"/>
              </a:solidFill>
            </a:endParaRPr>
          </a:p>
          <a:p>
            <a:pPr lvl="1"/>
            <a:r>
              <a:rPr lang="en-US" sz="3000" b="1" dirty="0" smtClean="0">
                <a:solidFill>
                  <a:schemeClr val="bg1"/>
                </a:solidFill>
              </a:rPr>
              <a:t>Hold that thought……..</a:t>
            </a:r>
          </a:p>
          <a:p>
            <a:endParaRPr lang="en-US" dirty="0" smtClean="0">
              <a:solidFill>
                <a:schemeClr val="bg1"/>
              </a:solidFill>
            </a:endParaRPr>
          </a:p>
        </p:txBody>
      </p:sp>
      <p:sp>
        <p:nvSpPr>
          <p:cNvPr id="5" name="TextBox 4"/>
          <p:cNvSpPr txBox="1"/>
          <p:nvPr/>
        </p:nvSpPr>
        <p:spPr>
          <a:xfrm>
            <a:off x="1358244" y="3124200"/>
            <a:ext cx="7252355" cy="1569660"/>
          </a:xfrm>
          <a:prstGeom prst="rect">
            <a:avLst/>
          </a:prstGeom>
          <a:noFill/>
        </p:spPr>
        <p:txBody>
          <a:bodyPr wrap="square" rtlCol="0">
            <a:spAutoFit/>
          </a:bodyPr>
          <a:lstStyle/>
          <a:p>
            <a:r>
              <a:rPr lang="en-US" sz="2400" b="1" dirty="0" smtClean="0">
                <a:solidFill>
                  <a:schemeClr val="bg1"/>
                </a:solidFill>
              </a:rPr>
              <a:t>Partial payments must be held in a suspense account until the amount covers a periodic payment – then it can be applied to the members account.</a:t>
            </a:r>
          </a:p>
          <a:p>
            <a:endParaRPr lang="en-US" sz="2400" b="1" dirty="0">
              <a:solidFill>
                <a:schemeClr val="bg1"/>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185" y="4722140"/>
            <a:ext cx="2857500" cy="189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19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230909"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371600"/>
            <a:ext cx="7777018" cy="1985159"/>
          </a:xfrm>
          <a:prstGeom prst="rect">
            <a:avLst/>
          </a:prstGeom>
          <a:noFill/>
        </p:spPr>
        <p:txBody>
          <a:bodyPr wrap="square" rtlCol="0">
            <a:spAutoFit/>
          </a:bodyPr>
          <a:lstStyle/>
          <a:p>
            <a:r>
              <a:rPr lang="en-US" sz="3000" b="1" dirty="0" smtClean="0">
                <a:solidFill>
                  <a:schemeClr val="bg1"/>
                </a:solidFill>
              </a:rPr>
              <a:t>Payoff Statements</a:t>
            </a:r>
          </a:p>
          <a:p>
            <a:endParaRPr lang="en-US" sz="1500" dirty="0" smtClean="0">
              <a:solidFill>
                <a:schemeClr val="bg1"/>
              </a:solidFill>
            </a:endParaRPr>
          </a:p>
          <a:p>
            <a:pPr lvl="1"/>
            <a:r>
              <a:rPr lang="en-US" sz="3000" b="1" dirty="0" smtClean="0">
                <a:solidFill>
                  <a:schemeClr val="bg1"/>
                </a:solidFill>
              </a:rPr>
              <a:t>Provide accurate payoff balance  within 7 days of a members written request.</a:t>
            </a:r>
          </a:p>
          <a:p>
            <a:endParaRPr lang="en-US" dirty="0" smtClean="0">
              <a:solidFill>
                <a:schemeClr val="bg1"/>
              </a:solidFill>
            </a:endParaRPr>
          </a:p>
        </p:txBody>
      </p:sp>
    </p:spTree>
    <p:extLst>
      <p:ext uri="{BB962C8B-B14F-4D97-AF65-F5344CB8AC3E}">
        <p14:creationId xmlns:p14="http://schemas.microsoft.com/office/powerpoint/2010/main" xmlns="" val="1579678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371600"/>
            <a:ext cx="8234218" cy="5324535"/>
          </a:xfrm>
          <a:prstGeom prst="rect">
            <a:avLst/>
          </a:prstGeom>
          <a:noFill/>
        </p:spPr>
        <p:txBody>
          <a:bodyPr wrap="square" rtlCol="0">
            <a:spAutoFit/>
          </a:bodyPr>
          <a:lstStyle/>
          <a:p>
            <a:r>
              <a:rPr lang="en-US" sz="3000" b="1" dirty="0" smtClean="0">
                <a:solidFill>
                  <a:schemeClr val="bg1"/>
                </a:solidFill>
              </a:rPr>
              <a:t>Force Placed Insurance</a:t>
            </a:r>
          </a:p>
          <a:p>
            <a:endParaRPr lang="en-US" sz="3000" b="1" dirty="0">
              <a:solidFill>
                <a:schemeClr val="bg1"/>
              </a:solidFill>
            </a:endParaRPr>
          </a:p>
          <a:p>
            <a:r>
              <a:rPr lang="en-US" sz="3000" b="1" dirty="0" smtClean="0">
                <a:solidFill>
                  <a:schemeClr val="bg1"/>
                </a:solidFill>
              </a:rPr>
              <a:t>Can’t charge for force placed insurance unless:</a:t>
            </a:r>
          </a:p>
          <a:p>
            <a:r>
              <a:rPr lang="en-US" sz="3000" b="1" dirty="0" smtClean="0">
                <a:solidFill>
                  <a:schemeClr val="bg1"/>
                </a:solidFill>
              </a:rPr>
              <a:t>Notice to member 45 days before charging</a:t>
            </a:r>
          </a:p>
          <a:p>
            <a:r>
              <a:rPr lang="en-US" sz="3000" b="1" dirty="0" smtClean="0">
                <a:solidFill>
                  <a:schemeClr val="bg1"/>
                </a:solidFill>
              </a:rPr>
              <a:t>Notice to the member at least 15 days before charging (and no sooner than 30 days after the initial notice).</a:t>
            </a:r>
          </a:p>
          <a:p>
            <a:endParaRPr lang="en-US" sz="2000" b="1" dirty="0">
              <a:solidFill>
                <a:schemeClr val="bg1"/>
              </a:solidFill>
            </a:endParaRPr>
          </a:p>
          <a:p>
            <a:r>
              <a:rPr lang="en-US" sz="3000" i="1" dirty="0" smtClean="0">
                <a:solidFill>
                  <a:schemeClr val="bg1"/>
                </a:solidFill>
              </a:rPr>
              <a:t>If member provides proof of coverage CU must refund member for overlapping periods.</a:t>
            </a:r>
          </a:p>
          <a:p>
            <a:endParaRPr lang="en-US" sz="2000" i="1" dirty="0" smtClean="0">
              <a:solidFill>
                <a:schemeClr val="bg1"/>
              </a:solidFill>
            </a:endParaRPr>
          </a:p>
          <a:p>
            <a:r>
              <a:rPr lang="en-US" sz="2000" i="1" dirty="0" smtClean="0">
                <a:solidFill>
                  <a:schemeClr val="bg1"/>
                </a:solidFill>
              </a:rPr>
              <a:t>Small servicer exemption……. Depends on your view</a:t>
            </a:r>
            <a:r>
              <a:rPr lang="en-US" sz="3000" i="1" dirty="0" smtClean="0">
                <a:solidFill>
                  <a:schemeClr val="bg1"/>
                </a:solidFill>
              </a:rPr>
              <a:t>.</a:t>
            </a:r>
            <a:endParaRPr lang="en-US" dirty="0" smtClean="0">
              <a:solidFill>
                <a:schemeClr val="bg1"/>
              </a:solidFill>
            </a:endParaRPr>
          </a:p>
        </p:txBody>
      </p:sp>
    </p:spTree>
    <p:extLst>
      <p:ext uri="{BB962C8B-B14F-4D97-AF65-F5344CB8AC3E}">
        <p14:creationId xmlns:p14="http://schemas.microsoft.com/office/powerpoint/2010/main" xmlns="" val="1258360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Remittance Rule</a:t>
            </a:r>
            <a:endParaRPr lang="en-US" sz="4500" b="1" dirty="0">
              <a:solidFill>
                <a:srgbClr val="92D05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393112" y="1752600"/>
            <a:ext cx="8529899" cy="3831818"/>
          </a:xfrm>
          <a:prstGeom prst="rect">
            <a:avLst/>
          </a:prstGeom>
          <a:noFill/>
        </p:spPr>
        <p:txBody>
          <a:bodyPr wrap="none" rtlCol="0">
            <a:spAutoFit/>
          </a:bodyPr>
          <a:lstStyle/>
          <a:p>
            <a:pPr algn="ctr"/>
            <a:r>
              <a:rPr lang="en-US" sz="3000" dirty="0" smtClean="0">
                <a:solidFill>
                  <a:schemeClr val="bg1"/>
                </a:solidFill>
              </a:rPr>
              <a:t>CFPB finalizes International Remittance Transfer Rule</a:t>
            </a:r>
          </a:p>
          <a:p>
            <a:pPr algn="ctr"/>
            <a:endParaRPr lang="en-US" sz="3000" dirty="0">
              <a:solidFill>
                <a:schemeClr val="bg1"/>
              </a:solidFill>
            </a:endParaRPr>
          </a:p>
          <a:p>
            <a:pPr algn="ctr"/>
            <a:r>
              <a:rPr lang="en-US" sz="3000" dirty="0" smtClean="0">
                <a:solidFill>
                  <a:schemeClr val="bg1"/>
                </a:solidFill>
              </a:rPr>
              <a:t>&amp;</a:t>
            </a:r>
          </a:p>
          <a:p>
            <a:pPr algn="ctr"/>
            <a:endParaRPr lang="en-US" sz="3000" dirty="0" smtClean="0">
              <a:solidFill>
                <a:schemeClr val="bg1"/>
              </a:solidFill>
            </a:endParaRPr>
          </a:p>
          <a:p>
            <a:pPr algn="ctr"/>
            <a:r>
              <a:rPr lang="en-US" sz="3000" dirty="0" smtClean="0">
                <a:solidFill>
                  <a:schemeClr val="bg1"/>
                </a:solidFill>
              </a:rPr>
              <a:t>CFPB proposes amendments to the IRT Rule</a:t>
            </a:r>
          </a:p>
          <a:p>
            <a:pPr algn="ctr"/>
            <a:r>
              <a:rPr lang="en-US" sz="3000" dirty="0">
                <a:solidFill>
                  <a:schemeClr val="bg1"/>
                </a:solidFill>
              </a:rPr>
              <a:t>	</a:t>
            </a:r>
            <a:r>
              <a:rPr lang="en-US" sz="3000" dirty="0" smtClean="0">
                <a:solidFill>
                  <a:schemeClr val="bg1"/>
                </a:solidFill>
              </a:rPr>
              <a:t>	</a:t>
            </a:r>
          </a:p>
          <a:p>
            <a:pPr algn="ctr"/>
            <a:r>
              <a:rPr lang="en-US" sz="4500" b="1" dirty="0" smtClean="0">
                <a:solidFill>
                  <a:srgbClr val="0000FF"/>
                </a:solidFill>
              </a:rPr>
              <a:t>July 21, 2011</a:t>
            </a:r>
          </a:p>
          <a:p>
            <a:endParaRPr lang="en-US" dirty="0"/>
          </a:p>
        </p:txBody>
      </p:sp>
    </p:spTree>
    <p:extLst>
      <p:ext uri="{BB962C8B-B14F-4D97-AF65-F5344CB8AC3E}">
        <p14:creationId xmlns:p14="http://schemas.microsoft.com/office/powerpoint/2010/main" xmlns="" val="11335077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371600"/>
            <a:ext cx="7777018" cy="2862322"/>
          </a:xfrm>
          <a:prstGeom prst="rect">
            <a:avLst/>
          </a:prstGeom>
          <a:noFill/>
        </p:spPr>
        <p:txBody>
          <a:bodyPr wrap="square" rtlCol="0">
            <a:spAutoFit/>
          </a:bodyPr>
          <a:lstStyle/>
          <a:p>
            <a:r>
              <a:rPr lang="en-US" sz="3000" b="1" dirty="0" smtClean="0">
                <a:solidFill>
                  <a:schemeClr val="bg1"/>
                </a:solidFill>
              </a:rPr>
              <a:t>Force Placed Insurance</a:t>
            </a:r>
          </a:p>
          <a:p>
            <a:endParaRPr lang="en-US" sz="3000" b="1" dirty="0">
              <a:solidFill>
                <a:schemeClr val="bg1"/>
              </a:solidFill>
            </a:endParaRPr>
          </a:p>
          <a:p>
            <a:r>
              <a:rPr lang="en-US" sz="3000" b="1" dirty="0" smtClean="0">
                <a:solidFill>
                  <a:schemeClr val="bg1"/>
                </a:solidFill>
              </a:rPr>
              <a:t>If the members hazard insurance is escrowed…</a:t>
            </a:r>
          </a:p>
          <a:p>
            <a:r>
              <a:rPr lang="en-US" sz="3000" b="1" dirty="0" smtClean="0">
                <a:solidFill>
                  <a:schemeClr val="bg1"/>
                </a:solidFill>
              </a:rPr>
              <a:t>CU must continue that coverage and can advance funds from the escrow account to do so. </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57349" y="3894354"/>
            <a:ext cx="4167484" cy="2977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50615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371600"/>
            <a:ext cx="7777018" cy="4524315"/>
          </a:xfrm>
          <a:prstGeom prst="rect">
            <a:avLst/>
          </a:prstGeom>
          <a:noFill/>
        </p:spPr>
        <p:txBody>
          <a:bodyPr wrap="square" rtlCol="0">
            <a:spAutoFit/>
          </a:bodyPr>
          <a:lstStyle/>
          <a:p>
            <a:r>
              <a:rPr lang="en-US" sz="3000" b="1" dirty="0" smtClean="0">
                <a:solidFill>
                  <a:schemeClr val="bg1"/>
                </a:solidFill>
              </a:rPr>
              <a:t>Error Resolution Procedures</a:t>
            </a:r>
          </a:p>
          <a:p>
            <a:endParaRPr lang="en-US" sz="3000" b="1" dirty="0">
              <a:solidFill>
                <a:schemeClr val="bg1"/>
              </a:solidFill>
            </a:endParaRPr>
          </a:p>
          <a:p>
            <a:r>
              <a:rPr lang="en-US" sz="3000" b="1" dirty="0" smtClean="0">
                <a:solidFill>
                  <a:schemeClr val="bg1"/>
                </a:solidFill>
              </a:rPr>
              <a:t>Acknowledge complaints and error resolution requests within 5 days.</a:t>
            </a:r>
          </a:p>
          <a:p>
            <a:r>
              <a:rPr lang="en-US" sz="3000" b="1" dirty="0" smtClean="0">
                <a:solidFill>
                  <a:schemeClr val="bg1"/>
                </a:solidFill>
              </a:rPr>
              <a:t>Conduct an investigation</a:t>
            </a:r>
          </a:p>
          <a:p>
            <a:r>
              <a:rPr lang="en-US" sz="3000" b="1" dirty="0" smtClean="0">
                <a:solidFill>
                  <a:schemeClr val="bg1"/>
                </a:solidFill>
              </a:rPr>
              <a:t>Provide notification of investigation results and correction within 30 to 45 days.</a:t>
            </a:r>
          </a:p>
          <a:p>
            <a:r>
              <a:rPr lang="en-US" sz="3000" b="1" dirty="0" smtClean="0">
                <a:solidFill>
                  <a:schemeClr val="bg1"/>
                </a:solidFill>
              </a:rPr>
              <a:t>Provide member with information or explanation.</a:t>
            </a:r>
            <a:endParaRPr lang="en-US" sz="3000" i="1" dirty="0" smtClean="0">
              <a:solidFill>
                <a:schemeClr val="bg1"/>
              </a:solidFill>
            </a:endParaRPr>
          </a:p>
          <a:p>
            <a:endParaRPr lang="en-US" dirty="0" smtClean="0">
              <a:solidFill>
                <a:schemeClr val="bg1"/>
              </a:solidFill>
            </a:endParaRPr>
          </a:p>
        </p:txBody>
      </p:sp>
    </p:spTree>
    <p:extLst>
      <p:ext uri="{BB962C8B-B14F-4D97-AF65-F5344CB8AC3E}">
        <p14:creationId xmlns:p14="http://schemas.microsoft.com/office/powerpoint/2010/main" xmlns="" val="21196873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177233"/>
            <a:ext cx="7777018" cy="5016758"/>
          </a:xfrm>
          <a:prstGeom prst="rect">
            <a:avLst/>
          </a:prstGeom>
          <a:noFill/>
        </p:spPr>
        <p:txBody>
          <a:bodyPr wrap="square" rtlCol="0">
            <a:spAutoFit/>
          </a:bodyPr>
          <a:lstStyle/>
          <a:p>
            <a:r>
              <a:rPr lang="en-US" sz="3000" b="1" dirty="0" smtClean="0">
                <a:solidFill>
                  <a:schemeClr val="bg1"/>
                </a:solidFill>
              </a:rPr>
              <a:t>Policies &amp; Procedures</a:t>
            </a:r>
          </a:p>
          <a:p>
            <a:endParaRPr lang="en-US" sz="1000" b="1" dirty="0">
              <a:solidFill>
                <a:schemeClr val="bg1"/>
              </a:solidFill>
            </a:endParaRPr>
          </a:p>
          <a:p>
            <a:pPr marL="914400" lvl="1" indent="-457200">
              <a:buFont typeface="Arial" pitchFamily="34" charset="0"/>
              <a:buChar char="•"/>
            </a:pPr>
            <a:r>
              <a:rPr lang="en-US" sz="2600" b="1" dirty="0" smtClean="0">
                <a:solidFill>
                  <a:schemeClr val="bg1"/>
                </a:solidFill>
              </a:rPr>
              <a:t>Provide accurate timely information to members</a:t>
            </a:r>
          </a:p>
          <a:p>
            <a:pPr marL="914400" lvl="1" indent="-457200">
              <a:buFont typeface="Arial" pitchFamily="34" charset="0"/>
              <a:buChar char="•"/>
            </a:pPr>
            <a:r>
              <a:rPr lang="en-US" sz="2600" b="1" dirty="0" smtClean="0">
                <a:solidFill>
                  <a:schemeClr val="bg1"/>
                </a:solidFill>
              </a:rPr>
              <a:t>Evaluate loss mitigation applications</a:t>
            </a:r>
          </a:p>
          <a:p>
            <a:pPr marL="914400" lvl="1" indent="-457200">
              <a:buFont typeface="Arial" pitchFamily="34" charset="0"/>
              <a:buChar char="•"/>
            </a:pPr>
            <a:r>
              <a:rPr lang="en-US" sz="2600" b="1" dirty="0" smtClean="0">
                <a:solidFill>
                  <a:schemeClr val="bg1"/>
                </a:solidFill>
              </a:rPr>
              <a:t>Provide oversight and compliance of service providers</a:t>
            </a:r>
          </a:p>
          <a:p>
            <a:pPr marL="914400" lvl="1" indent="-457200">
              <a:buFont typeface="Arial" pitchFamily="34" charset="0"/>
              <a:buChar char="•"/>
            </a:pPr>
            <a:r>
              <a:rPr lang="en-US" sz="2600" b="1" dirty="0" smtClean="0">
                <a:solidFill>
                  <a:schemeClr val="bg1"/>
                </a:solidFill>
              </a:rPr>
              <a:t>Facilitate transfer of information</a:t>
            </a:r>
          </a:p>
          <a:p>
            <a:pPr marL="914400" lvl="1" indent="-457200">
              <a:buFont typeface="Arial" pitchFamily="34" charset="0"/>
              <a:buChar char="•"/>
            </a:pPr>
            <a:r>
              <a:rPr lang="en-US" sz="2600" b="1" dirty="0" smtClean="0">
                <a:solidFill>
                  <a:schemeClr val="bg1"/>
                </a:solidFill>
              </a:rPr>
              <a:t>Written error resolution and information request procedure</a:t>
            </a:r>
          </a:p>
          <a:p>
            <a:pPr marL="914400" lvl="1" indent="-457200">
              <a:buFont typeface="Arial" pitchFamily="34" charset="0"/>
              <a:buChar char="•"/>
            </a:pPr>
            <a:r>
              <a:rPr lang="en-US" sz="2600" b="1" dirty="0" smtClean="0">
                <a:solidFill>
                  <a:schemeClr val="bg1"/>
                </a:solidFill>
              </a:rPr>
              <a:t>Record retention</a:t>
            </a:r>
          </a:p>
          <a:p>
            <a:endParaRPr lang="en-US" sz="2600" b="1" dirty="0">
              <a:solidFill>
                <a:schemeClr val="bg1"/>
              </a:solidFill>
            </a:endParaRPr>
          </a:p>
          <a:p>
            <a:r>
              <a:rPr lang="en-US" sz="2600" i="1" dirty="0" smtClean="0">
                <a:solidFill>
                  <a:schemeClr val="bg1"/>
                </a:solidFill>
              </a:rPr>
              <a:t>	Small servicer exemption.</a:t>
            </a:r>
          </a:p>
          <a:p>
            <a:endParaRPr lang="en-US" sz="2000" b="1" dirty="0" smtClean="0">
              <a:solidFill>
                <a:schemeClr val="bg1"/>
              </a:solidFill>
            </a:endParaRPr>
          </a:p>
        </p:txBody>
      </p:sp>
    </p:spTree>
    <p:extLst>
      <p:ext uri="{BB962C8B-B14F-4D97-AF65-F5344CB8AC3E}">
        <p14:creationId xmlns:p14="http://schemas.microsoft.com/office/powerpoint/2010/main" xmlns="" val="13014437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177233"/>
            <a:ext cx="7777018" cy="3416320"/>
          </a:xfrm>
          <a:prstGeom prst="rect">
            <a:avLst/>
          </a:prstGeom>
          <a:noFill/>
        </p:spPr>
        <p:txBody>
          <a:bodyPr wrap="square" rtlCol="0">
            <a:spAutoFit/>
          </a:bodyPr>
          <a:lstStyle/>
          <a:p>
            <a:r>
              <a:rPr lang="en-US" sz="3000" b="1" dirty="0" smtClean="0">
                <a:solidFill>
                  <a:schemeClr val="bg1"/>
                </a:solidFill>
              </a:rPr>
              <a:t>Loan Servicing Documentation</a:t>
            </a:r>
          </a:p>
          <a:p>
            <a:endParaRPr lang="en-US" sz="1000" b="1" dirty="0">
              <a:solidFill>
                <a:schemeClr val="bg1"/>
              </a:solidFill>
            </a:endParaRPr>
          </a:p>
          <a:p>
            <a:pPr marL="914400" lvl="1" indent="-457200">
              <a:buFont typeface="Arial" pitchFamily="34" charset="0"/>
              <a:buChar char="•"/>
            </a:pPr>
            <a:r>
              <a:rPr lang="en-US" sz="2600" b="1" dirty="0" smtClean="0">
                <a:solidFill>
                  <a:schemeClr val="bg1"/>
                </a:solidFill>
              </a:rPr>
              <a:t>Servicers are required to maintain certain documents and information for each mortgage loan that allows a “servicing file” to be compiled in 5 days. </a:t>
            </a:r>
          </a:p>
          <a:p>
            <a:endParaRPr lang="en-US" sz="2600" b="1" dirty="0">
              <a:solidFill>
                <a:schemeClr val="bg1"/>
              </a:solidFill>
            </a:endParaRPr>
          </a:p>
          <a:p>
            <a:r>
              <a:rPr lang="en-US" sz="2600" i="1" dirty="0" smtClean="0">
                <a:solidFill>
                  <a:schemeClr val="bg1"/>
                </a:solidFill>
              </a:rPr>
              <a:t>	Small servicer exemption.</a:t>
            </a:r>
          </a:p>
          <a:p>
            <a:endParaRPr lang="en-US" sz="2000" b="1" dirty="0" smtClean="0">
              <a:solidFill>
                <a:schemeClr val="bg1"/>
              </a:solidFill>
            </a:endParaRPr>
          </a:p>
        </p:txBody>
      </p:sp>
    </p:spTree>
    <p:extLst>
      <p:ext uri="{BB962C8B-B14F-4D97-AF65-F5344CB8AC3E}">
        <p14:creationId xmlns:p14="http://schemas.microsoft.com/office/powerpoint/2010/main" xmlns="" val="28079502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177233"/>
            <a:ext cx="7777018" cy="4216539"/>
          </a:xfrm>
          <a:prstGeom prst="rect">
            <a:avLst/>
          </a:prstGeom>
          <a:noFill/>
        </p:spPr>
        <p:txBody>
          <a:bodyPr wrap="square" rtlCol="0">
            <a:spAutoFit/>
          </a:bodyPr>
          <a:lstStyle/>
          <a:p>
            <a:r>
              <a:rPr lang="en-US" sz="3000" b="1" dirty="0" smtClean="0">
                <a:solidFill>
                  <a:schemeClr val="bg1"/>
                </a:solidFill>
              </a:rPr>
              <a:t>Delinquent Members</a:t>
            </a:r>
          </a:p>
          <a:p>
            <a:endParaRPr lang="en-US" sz="1000" b="1" dirty="0">
              <a:solidFill>
                <a:schemeClr val="bg1"/>
              </a:solidFill>
            </a:endParaRPr>
          </a:p>
          <a:p>
            <a:pPr marL="914400" lvl="1" indent="-457200">
              <a:buFont typeface="Arial" pitchFamily="34" charset="0"/>
              <a:buChar char="•"/>
            </a:pPr>
            <a:r>
              <a:rPr lang="en-US" sz="2600" b="1" dirty="0" smtClean="0">
                <a:solidFill>
                  <a:schemeClr val="bg1"/>
                </a:solidFill>
              </a:rPr>
              <a:t>Live contact with borrower by 36</a:t>
            </a:r>
            <a:r>
              <a:rPr lang="en-US" sz="2600" b="1" baseline="30000" dirty="0" smtClean="0">
                <a:solidFill>
                  <a:schemeClr val="bg1"/>
                </a:solidFill>
              </a:rPr>
              <a:t>th</a:t>
            </a:r>
            <a:r>
              <a:rPr lang="en-US" sz="2600" b="1" dirty="0" smtClean="0">
                <a:solidFill>
                  <a:schemeClr val="bg1"/>
                </a:solidFill>
              </a:rPr>
              <a:t> day of delinquency.</a:t>
            </a:r>
          </a:p>
          <a:p>
            <a:pPr marL="914400" lvl="1" indent="-457200">
              <a:buFont typeface="Arial" pitchFamily="34" charset="0"/>
              <a:buChar char="•"/>
            </a:pPr>
            <a:r>
              <a:rPr lang="en-US" sz="2600" b="1" dirty="0" smtClean="0">
                <a:solidFill>
                  <a:schemeClr val="bg1"/>
                </a:solidFill>
              </a:rPr>
              <a:t>Inform member “loss mitigation options may be available.”</a:t>
            </a:r>
          </a:p>
          <a:p>
            <a:pPr marL="914400" lvl="1" indent="-457200">
              <a:buFont typeface="Arial" pitchFamily="34" charset="0"/>
              <a:buChar char="•"/>
            </a:pPr>
            <a:r>
              <a:rPr lang="en-US" sz="2600" b="1" dirty="0" smtClean="0">
                <a:solidFill>
                  <a:schemeClr val="bg1"/>
                </a:solidFill>
              </a:rPr>
              <a:t>Written notice of loss mitigation options before 45</a:t>
            </a:r>
            <a:r>
              <a:rPr lang="en-US" sz="2600" b="1" baseline="30000" dirty="0" smtClean="0">
                <a:solidFill>
                  <a:schemeClr val="bg1"/>
                </a:solidFill>
              </a:rPr>
              <a:t>th</a:t>
            </a:r>
            <a:r>
              <a:rPr lang="en-US" sz="2600" b="1" dirty="0" smtClean="0">
                <a:solidFill>
                  <a:schemeClr val="bg1"/>
                </a:solidFill>
              </a:rPr>
              <a:t> day of delinquency.</a:t>
            </a:r>
          </a:p>
          <a:p>
            <a:endParaRPr lang="en-US" sz="2600" b="1" dirty="0">
              <a:solidFill>
                <a:schemeClr val="bg1"/>
              </a:solidFill>
            </a:endParaRPr>
          </a:p>
          <a:p>
            <a:r>
              <a:rPr lang="en-US" sz="2600" i="1" dirty="0" smtClean="0">
                <a:solidFill>
                  <a:schemeClr val="bg1"/>
                </a:solidFill>
              </a:rPr>
              <a:t>	Small servicer exemption.</a:t>
            </a:r>
          </a:p>
          <a:p>
            <a:endParaRPr lang="en-US" sz="2000" b="1" dirty="0" smtClean="0">
              <a:solidFill>
                <a:schemeClr val="bg1"/>
              </a:solidFill>
            </a:endParaRPr>
          </a:p>
        </p:txBody>
      </p:sp>
    </p:spTree>
    <p:extLst>
      <p:ext uri="{BB962C8B-B14F-4D97-AF65-F5344CB8AC3E}">
        <p14:creationId xmlns:p14="http://schemas.microsoft.com/office/powerpoint/2010/main" xmlns="" val="15033464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177233"/>
            <a:ext cx="7777018" cy="4216539"/>
          </a:xfrm>
          <a:prstGeom prst="rect">
            <a:avLst/>
          </a:prstGeom>
          <a:noFill/>
        </p:spPr>
        <p:txBody>
          <a:bodyPr wrap="square" rtlCol="0">
            <a:spAutoFit/>
          </a:bodyPr>
          <a:lstStyle/>
          <a:p>
            <a:r>
              <a:rPr lang="en-US" sz="3000" b="1" dirty="0" smtClean="0">
                <a:solidFill>
                  <a:schemeClr val="bg1"/>
                </a:solidFill>
              </a:rPr>
              <a:t>Delinquent Members</a:t>
            </a:r>
          </a:p>
          <a:p>
            <a:endParaRPr lang="en-US" sz="1000" b="1" dirty="0">
              <a:solidFill>
                <a:schemeClr val="bg1"/>
              </a:solidFill>
            </a:endParaRPr>
          </a:p>
          <a:p>
            <a:pPr marL="914400" lvl="1" indent="-457200">
              <a:buFont typeface="Arial" pitchFamily="34" charset="0"/>
              <a:buChar char="•"/>
            </a:pPr>
            <a:r>
              <a:rPr lang="en-US" sz="2600" b="1" dirty="0" smtClean="0">
                <a:solidFill>
                  <a:schemeClr val="bg1"/>
                </a:solidFill>
              </a:rPr>
              <a:t>Provide access to employees to assist with loss mitigation options.</a:t>
            </a:r>
          </a:p>
          <a:p>
            <a:pPr marL="914400" lvl="1" indent="-457200">
              <a:buFont typeface="Arial" pitchFamily="34" charset="0"/>
              <a:buChar char="•"/>
            </a:pPr>
            <a:r>
              <a:rPr lang="en-US" sz="2600" b="1" dirty="0" smtClean="0">
                <a:solidFill>
                  <a:schemeClr val="bg1"/>
                </a:solidFill>
              </a:rPr>
              <a:t>Personnel must be assigned to delinquent member </a:t>
            </a:r>
            <a:r>
              <a:rPr lang="en-US" sz="2600" b="1" smtClean="0">
                <a:solidFill>
                  <a:schemeClr val="bg1"/>
                </a:solidFill>
              </a:rPr>
              <a:t>by 45 day notice</a:t>
            </a:r>
            <a:r>
              <a:rPr lang="en-US" sz="2600" b="1" dirty="0" smtClean="0">
                <a:solidFill>
                  <a:schemeClr val="bg1"/>
                </a:solidFill>
              </a:rPr>
              <a:t>.</a:t>
            </a:r>
          </a:p>
          <a:p>
            <a:pPr marL="914400" lvl="1" indent="-457200">
              <a:buFont typeface="Arial" pitchFamily="34" charset="0"/>
              <a:buChar char="•"/>
            </a:pPr>
            <a:r>
              <a:rPr lang="en-US" sz="2600" b="1" dirty="0" smtClean="0">
                <a:solidFill>
                  <a:schemeClr val="bg1"/>
                </a:solidFill>
              </a:rPr>
              <a:t>Employee should have information and be accessible by phone.</a:t>
            </a:r>
          </a:p>
          <a:p>
            <a:endParaRPr lang="en-US" sz="2600" b="1" dirty="0">
              <a:solidFill>
                <a:schemeClr val="bg1"/>
              </a:solidFill>
            </a:endParaRPr>
          </a:p>
          <a:p>
            <a:r>
              <a:rPr lang="en-US" sz="2600" i="1" dirty="0" smtClean="0">
                <a:solidFill>
                  <a:schemeClr val="bg1"/>
                </a:solidFill>
              </a:rPr>
              <a:t>	Small servicer exemption.</a:t>
            </a:r>
          </a:p>
          <a:p>
            <a:endParaRPr lang="en-US" sz="2000" b="1" dirty="0" smtClean="0">
              <a:solidFill>
                <a:schemeClr val="bg1"/>
              </a:solidFill>
            </a:endParaRPr>
          </a:p>
        </p:txBody>
      </p:sp>
    </p:spTree>
    <p:extLst>
      <p:ext uri="{BB962C8B-B14F-4D97-AF65-F5344CB8AC3E}">
        <p14:creationId xmlns:p14="http://schemas.microsoft.com/office/powerpoint/2010/main" xmlns="" val="2499091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177233"/>
            <a:ext cx="7777018" cy="4616648"/>
          </a:xfrm>
          <a:prstGeom prst="rect">
            <a:avLst/>
          </a:prstGeom>
          <a:noFill/>
        </p:spPr>
        <p:txBody>
          <a:bodyPr wrap="square" rtlCol="0">
            <a:spAutoFit/>
          </a:bodyPr>
          <a:lstStyle/>
          <a:p>
            <a:r>
              <a:rPr lang="en-US" sz="3000" b="1" dirty="0" smtClean="0">
                <a:solidFill>
                  <a:schemeClr val="bg1"/>
                </a:solidFill>
              </a:rPr>
              <a:t>Loss Mitigation</a:t>
            </a:r>
          </a:p>
          <a:p>
            <a:endParaRPr lang="en-US" sz="1000" b="1" dirty="0">
              <a:solidFill>
                <a:schemeClr val="bg1"/>
              </a:solidFill>
            </a:endParaRPr>
          </a:p>
          <a:p>
            <a:pPr lvl="1"/>
            <a:r>
              <a:rPr lang="en-US" sz="2600" b="1" dirty="0" smtClean="0">
                <a:solidFill>
                  <a:schemeClr val="bg1"/>
                </a:solidFill>
              </a:rPr>
              <a:t>If member applies for loss mitigation option:</a:t>
            </a:r>
          </a:p>
          <a:p>
            <a:pPr marL="914400" lvl="1" indent="-457200">
              <a:buFont typeface="Arial" pitchFamily="34" charset="0"/>
              <a:buChar char="•"/>
            </a:pPr>
            <a:r>
              <a:rPr lang="en-US" sz="2600" b="1" dirty="0" smtClean="0">
                <a:solidFill>
                  <a:schemeClr val="bg1"/>
                </a:solidFill>
              </a:rPr>
              <a:t>Acknowledge receipt of application in writing within 5 days.</a:t>
            </a:r>
          </a:p>
          <a:p>
            <a:pPr marL="914400" lvl="1" indent="-457200">
              <a:buFont typeface="Arial" pitchFamily="34" charset="0"/>
              <a:buChar char="•"/>
            </a:pPr>
            <a:r>
              <a:rPr lang="en-US" sz="2600" b="1" dirty="0" smtClean="0">
                <a:solidFill>
                  <a:schemeClr val="bg1"/>
                </a:solidFill>
              </a:rPr>
              <a:t>Inform if application is complete – or what additional information is needed.</a:t>
            </a:r>
          </a:p>
          <a:p>
            <a:pPr marL="914400" lvl="1" indent="-457200">
              <a:buFont typeface="Arial" pitchFamily="34" charset="0"/>
              <a:buChar char="•"/>
            </a:pPr>
            <a:r>
              <a:rPr lang="en-US" sz="2600" b="1" dirty="0" smtClean="0">
                <a:solidFill>
                  <a:schemeClr val="bg1"/>
                </a:solidFill>
              </a:rPr>
              <a:t>Exercise diligence in obtaining documentation and information to complete application.</a:t>
            </a:r>
          </a:p>
          <a:p>
            <a:endParaRPr lang="en-US" sz="2600" b="1" dirty="0">
              <a:solidFill>
                <a:schemeClr val="bg1"/>
              </a:solidFill>
            </a:endParaRPr>
          </a:p>
          <a:p>
            <a:r>
              <a:rPr lang="en-US" sz="2600" i="1" dirty="0" smtClean="0">
                <a:solidFill>
                  <a:schemeClr val="bg1"/>
                </a:solidFill>
              </a:rPr>
              <a:t>	Small servicer exemption.</a:t>
            </a:r>
          </a:p>
          <a:p>
            <a:endParaRPr lang="en-US" sz="2000" b="1" dirty="0" smtClean="0">
              <a:solidFill>
                <a:schemeClr val="bg1"/>
              </a:solidFill>
            </a:endParaRPr>
          </a:p>
        </p:txBody>
      </p:sp>
    </p:spTree>
    <p:extLst>
      <p:ext uri="{BB962C8B-B14F-4D97-AF65-F5344CB8AC3E}">
        <p14:creationId xmlns:p14="http://schemas.microsoft.com/office/powerpoint/2010/main" xmlns="" val="1747151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177233"/>
            <a:ext cx="7777018" cy="5416868"/>
          </a:xfrm>
          <a:prstGeom prst="rect">
            <a:avLst/>
          </a:prstGeom>
          <a:noFill/>
        </p:spPr>
        <p:txBody>
          <a:bodyPr wrap="square" rtlCol="0">
            <a:spAutoFit/>
          </a:bodyPr>
          <a:lstStyle/>
          <a:p>
            <a:r>
              <a:rPr lang="en-US" sz="3000" b="1" dirty="0" smtClean="0">
                <a:solidFill>
                  <a:schemeClr val="bg1"/>
                </a:solidFill>
              </a:rPr>
              <a:t>Loss Mitigation</a:t>
            </a:r>
          </a:p>
          <a:p>
            <a:endParaRPr lang="en-US" sz="1000" b="1" dirty="0">
              <a:solidFill>
                <a:schemeClr val="bg1"/>
              </a:solidFill>
            </a:endParaRPr>
          </a:p>
          <a:p>
            <a:pPr lvl="1"/>
            <a:r>
              <a:rPr lang="en-US" sz="2600" b="1" dirty="0">
                <a:solidFill>
                  <a:schemeClr val="bg1"/>
                </a:solidFill>
              </a:rPr>
              <a:t>For a complete loss mitigation application received more than 37 days before a foreclosure sale, the </a:t>
            </a:r>
            <a:r>
              <a:rPr lang="en-US" sz="2600" b="1" dirty="0" smtClean="0">
                <a:solidFill>
                  <a:schemeClr val="bg1"/>
                </a:solidFill>
              </a:rPr>
              <a:t>servicer </a:t>
            </a:r>
            <a:r>
              <a:rPr lang="en-US" sz="2600" b="1" dirty="0">
                <a:solidFill>
                  <a:schemeClr val="bg1"/>
                </a:solidFill>
              </a:rPr>
              <a:t>is required to evaluate the borrower, within 30 days, for all loss mitigation options for which the borrower may be eligible in accordance with the investor’s eligibility rules, including both options that enable the borrower to retain the home (such as a loan modification) and non-retention options (such as a short sale</a:t>
            </a:r>
            <a:r>
              <a:rPr lang="en-US" sz="2600" b="1" dirty="0" smtClean="0">
                <a:solidFill>
                  <a:schemeClr val="bg1"/>
                </a:solidFill>
              </a:rPr>
              <a:t>).</a:t>
            </a:r>
          </a:p>
          <a:p>
            <a:pPr lvl="1"/>
            <a:endParaRPr lang="en-US" sz="2600" b="1" dirty="0">
              <a:solidFill>
                <a:schemeClr val="bg1"/>
              </a:solidFill>
            </a:endParaRPr>
          </a:p>
          <a:p>
            <a:r>
              <a:rPr lang="en-US" sz="2600" i="1" dirty="0" smtClean="0">
                <a:solidFill>
                  <a:schemeClr val="bg1"/>
                </a:solidFill>
              </a:rPr>
              <a:t>	Small servicer exemption.</a:t>
            </a:r>
          </a:p>
          <a:p>
            <a:endParaRPr lang="en-US" sz="2000" b="1" dirty="0" smtClean="0">
              <a:solidFill>
                <a:schemeClr val="bg1"/>
              </a:solidFill>
            </a:endParaRPr>
          </a:p>
        </p:txBody>
      </p:sp>
    </p:spTree>
    <p:extLst>
      <p:ext uri="{BB962C8B-B14F-4D97-AF65-F5344CB8AC3E}">
        <p14:creationId xmlns:p14="http://schemas.microsoft.com/office/powerpoint/2010/main" xmlns="" val="1565606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177233"/>
            <a:ext cx="8234218" cy="5416868"/>
          </a:xfrm>
          <a:prstGeom prst="rect">
            <a:avLst/>
          </a:prstGeom>
          <a:noFill/>
        </p:spPr>
        <p:txBody>
          <a:bodyPr wrap="square" rtlCol="0">
            <a:spAutoFit/>
          </a:bodyPr>
          <a:lstStyle/>
          <a:p>
            <a:r>
              <a:rPr lang="en-US" sz="3000" b="1" dirty="0" smtClean="0">
                <a:solidFill>
                  <a:schemeClr val="bg1"/>
                </a:solidFill>
              </a:rPr>
              <a:t>Loss Mitigation</a:t>
            </a:r>
          </a:p>
          <a:p>
            <a:endParaRPr lang="en-US" sz="1000" b="1" dirty="0">
              <a:solidFill>
                <a:schemeClr val="bg1"/>
              </a:solidFill>
            </a:endParaRPr>
          </a:p>
          <a:p>
            <a:pPr lvl="1"/>
            <a:r>
              <a:rPr lang="en-US" sz="2600" b="1" dirty="0" smtClean="0">
                <a:solidFill>
                  <a:schemeClr val="bg1"/>
                </a:solidFill>
              </a:rPr>
              <a:t>CU must provide member with written loss mitigation determination:</a:t>
            </a:r>
          </a:p>
          <a:p>
            <a:pPr marL="1371600" lvl="2" indent="-457200">
              <a:buFont typeface="Arial" pitchFamily="34" charset="0"/>
              <a:buChar char="•"/>
            </a:pPr>
            <a:r>
              <a:rPr lang="en-US" sz="2600" b="1" dirty="0" smtClean="0">
                <a:solidFill>
                  <a:schemeClr val="bg1"/>
                </a:solidFill>
              </a:rPr>
              <a:t>Explanation</a:t>
            </a:r>
          </a:p>
          <a:p>
            <a:pPr marL="1371600" lvl="2" indent="-457200">
              <a:buFont typeface="Arial" pitchFamily="34" charset="0"/>
              <a:buChar char="•"/>
            </a:pPr>
            <a:r>
              <a:rPr lang="en-US" sz="2600" b="1" dirty="0" smtClean="0">
                <a:solidFill>
                  <a:schemeClr val="bg1"/>
                </a:solidFill>
              </a:rPr>
              <a:t>Inputs used to make Net Present Value calculation</a:t>
            </a:r>
          </a:p>
          <a:p>
            <a:pPr marL="1371600" lvl="2" indent="-457200">
              <a:buFont typeface="Arial" pitchFamily="34" charset="0"/>
              <a:buChar char="•"/>
            </a:pPr>
            <a:r>
              <a:rPr lang="en-US" sz="2600" b="1" dirty="0" smtClean="0">
                <a:solidFill>
                  <a:schemeClr val="bg1"/>
                </a:solidFill>
              </a:rPr>
              <a:t>Basis for denial</a:t>
            </a:r>
          </a:p>
          <a:p>
            <a:pPr lvl="1"/>
            <a:endParaRPr lang="en-US" sz="2600" b="1" dirty="0" smtClean="0">
              <a:solidFill>
                <a:schemeClr val="bg1"/>
              </a:solidFill>
            </a:endParaRPr>
          </a:p>
          <a:p>
            <a:pPr lvl="1"/>
            <a:r>
              <a:rPr lang="en-US" sz="2600" b="1" dirty="0" smtClean="0">
                <a:solidFill>
                  <a:schemeClr val="bg1"/>
                </a:solidFill>
              </a:rPr>
              <a:t>Member can appeal decision as long as it is 90 before a foreclosure sale.</a:t>
            </a:r>
          </a:p>
          <a:p>
            <a:pPr lvl="1"/>
            <a:endParaRPr lang="en-US" sz="2600" b="1" dirty="0">
              <a:solidFill>
                <a:schemeClr val="bg1"/>
              </a:solidFill>
            </a:endParaRPr>
          </a:p>
          <a:p>
            <a:r>
              <a:rPr lang="en-US" sz="2600" i="1" dirty="0" smtClean="0">
                <a:solidFill>
                  <a:schemeClr val="bg1"/>
                </a:solidFill>
              </a:rPr>
              <a:t>	Small servicer exemption.</a:t>
            </a:r>
          </a:p>
          <a:p>
            <a:endParaRPr lang="en-US" sz="2000" b="1" dirty="0" smtClean="0">
              <a:solidFill>
                <a:schemeClr val="bg1"/>
              </a:solidFill>
            </a:endParaRPr>
          </a:p>
        </p:txBody>
      </p:sp>
    </p:spTree>
    <p:extLst>
      <p:ext uri="{BB962C8B-B14F-4D97-AF65-F5344CB8AC3E}">
        <p14:creationId xmlns:p14="http://schemas.microsoft.com/office/powerpoint/2010/main" xmlns="" val="17022205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177233"/>
            <a:ext cx="8234218" cy="5170646"/>
          </a:xfrm>
          <a:prstGeom prst="rect">
            <a:avLst/>
          </a:prstGeom>
          <a:noFill/>
        </p:spPr>
        <p:txBody>
          <a:bodyPr wrap="square" rtlCol="0">
            <a:spAutoFit/>
          </a:bodyPr>
          <a:lstStyle/>
          <a:p>
            <a:r>
              <a:rPr lang="en-US" sz="3000" b="1" dirty="0" smtClean="0">
                <a:solidFill>
                  <a:schemeClr val="bg1"/>
                </a:solidFill>
              </a:rPr>
              <a:t>Foreclosure</a:t>
            </a:r>
          </a:p>
          <a:p>
            <a:endParaRPr lang="en-US" sz="1000" b="1" dirty="0">
              <a:solidFill>
                <a:schemeClr val="bg1"/>
              </a:solidFill>
            </a:endParaRPr>
          </a:p>
          <a:p>
            <a:pPr lvl="1"/>
            <a:r>
              <a:rPr lang="en-US" sz="2600" b="1" dirty="0" smtClean="0">
                <a:solidFill>
                  <a:schemeClr val="bg1"/>
                </a:solidFill>
              </a:rPr>
              <a:t>Loan must be 120 days past due before CU can send foreclosure notice or file.</a:t>
            </a:r>
          </a:p>
          <a:p>
            <a:pPr lvl="1"/>
            <a:endParaRPr lang="en-US" sz="1000" b="1" dirty="0" smtClean="0">
              <a:solidFill>
                <a:schemeClr val="bg1"/>
              </a:solidFill>
            </a:endParaRPr>
          </a:p>
          <a:p>
            <a:pPr lvl="1"/>
            <a:r>
              <a:rPr lang="en-US" sz="2600" b="1" dirty="0" smtClean="0">
                <a:solidFill>
                  <a:schemeClr val="bg1"/>
                </a:solidFill>
              </a:rPr>
              <a:t>If member submits loss mitigation application before CU has sent first foreclosure notice or filing - cannot begin foreclosure process until:</a:t>
            </a:r>
          </a:p>
          <a:p>
            <a:pPr marL="1371600" lvl="2" indent="-457200">
              <a:buFont typeface="Arial" pitchFamily="34" charset="0"/>
              <a:buChar char="•"/>
            </a:pPr>
            <a:r>
              <a:rPr lang="en-US" sz="2600" b="1" dirty="0" smtClean="0">
                <a:solidFill>
                  <a:schemeClr val="bg1"/>
                </a:solidFill>
              </a:rPr>
              <a:t>CU informs member no loss mitigation options are available (and appeals are exhausted);</a:t>
            </a:r>
          </a:p>
          <a:p>
            <a:pPr marL="1371600" lvl="2" indent="-457200">
              <a:buFont typeface="Arial" pitchFamily="34" charset="0"/>
              <a:buChar char="•"/>
            </a:pPr>
            <a:r>
              <a:rPr lang="en-US" sz="2600" b="1" dirty="0" smtClean="0">
                <a:solidFill>
                  <a:schemeClr val="bg1"/>
                </a:solidFill>
              </a:rPr>
              <a:t>Member rejects loss mitigation offers; </a:t>
            </a:r>
            <a:r>
              <a:rPr lang="en-US" sz="2600" b="1" dirty="0" smtClean="0">
                <a:solidFill>
                  <a:srgbClr val="0000FF"/>
                </a:solidFill>
              </a:rPr>
              <a:t>or</a:t>
            </a:r>
          </a:p>
          <a:p>
            <a:pPr marL="1371600" lvl="2" indent="-457200">
              <a:buFont typeface="Arial" pitchFamily="34" charset="0"/>
              <a:buChar char="•"/>
            </a:pPr>
            <a:r>
              <a:rPr lang="en-US" sz="2600" b="1" dirty="0" smtClean="0">
                <a:solidFill>
                  <a:schemeClr val="bg1"/>
                </a:solidFill>
              </a:rPr>
              <a:t>Borrower fails to comply with loss mitigation option terms.</a:t>
            </a:r>
            <a:endParaRPr lang="en-US" sz="2600" i="1" dirty="0" smtClean="0">
              <a:solidFill>
                <a:schemeClr val="bg1"/>
              </a:solidFill>
            </a:endParaRPr>
          </a:p>
          <a:p>
            <a:endParaRPr lang="en-US" sz="2000" b="1" dirty="0" smtClean="0">
              <a:solidFill>
                <a:schemeClr val="bg1"/>
              </a:solidFill>
            </a:endParaRPr>
          </a:p>
        </p:txBody>
      </p:sp>
    </p:spTree>
    <p:extLst>
      <p:ext uri="{BB962C8B-B14F-4D97-AF65-F5344CB8AC3E}">
        <p14:creationId xmlns:p14="http://schemas.microsoft.com/office/powerpoint/2010/main" xmlns="" val="3757099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Remittance Rule</a:t>
            </a:r>
            <a:endParaRPr lang="en-US" sz="4500" b="1" dirty="0">
              <a:solidFill>
                <a:srgbClr val="92D05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1929401" y="1752600"/>
            <a:ext cx="5457328" cy="2446824"/>
          </a:xfrm>
          <a:prstGeom prst="rect">
            <a:avLst/>
          </a:prstGeom>
          <a:noFill/>
        </p:spPr>
        <p:txBody>
          <a:bodyPr wrap="none" rtlCol="0">
            <a:spAutoFit/>
          </a:bodyPr>
          <a:lstStyle/>
          <a:p>
            <a:pPr algn="ctr"/>
            <a:endParaRPr lang="en-US" sz="3000" dirty="0" smtClean="0">
              <a:solidFill>
                <a:schemeClr val="bg1"/>
              </a:solidFill>
            </a:endParaRPr>
          </a:p>
          <a:p>
            <a:pPr algn="ctr"/>
            <a:r>
              <a:rPr lang="en-US" sz="3000" dirty="0" smtClean="0">
                <a:solidFill>
                  <a:schemeClr val="bg1"/>
                </a:solidFill>
              </a:rPr>
              <a:t>CFPB Finalizes 100 IRT Exemption </a:t>
            </a:r>
          </a:p>
          <a:p>
            <a:pPr algn="ctr"/>
            <a:r>
              <a:rPr lang="en-US" sz="3000" dirty="0">
                <a:solidFill>
                  <a:schemeClr val="bg1"/>
                </a:solidFill>
              </a:rPr>
              <a:t>	</a:t>
            </a:r>
            <a:r>
              <a:rPr lang="en-US" sz="3000" dirty="0" smtClean="0">
                <a:solidFill>
                  <a:schemeClr val="bg1"/>
                </a:solidFill>
              </a:rPr>
              <a:t>	</a:t>
            </a:r>
          </a:p>
          <a:p>
            <a:pPr algn="ctr"/>
            <a:r>
              <a:rPr lang="en-US" sz="4500" b="1" dirty="0" smtClean="0">
                <a:solidFill>
                  <a:srgbClr val="0000FF"/>
                </a:solidFill>
              </a:rPr>
              <a:t>August 7, 2012</a:t>
            </a:r>
          </a:p>
          <a:p>
            <a:endParaRPr lang="en-US" dirty="0"/>
          </a:p>
        </p:txBody>
      </p:sp>
    </p:spTree>
    <p:extLst>
      <p:ext uri="{BB962C8B-B14F-4D97-AF65-F5344CB8AC3E}">
        <p14:creationId xmlns:p14="http://schemas.microsoft.com/office/powerpoint/2010/main" xmlns="" val="2943839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7620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Mortgage Servicing</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2582" y="1177233"/>
            <a:ext cx="8234218" cy="4216539"/>
          </a:xfrm>
          <a:prstGeom prst="rect">
            <a:avLst/>
          </a:prstGeom>
          <a:noFill/>
        </p:spPr>
        <p:txBody>
          <a:bodyPr wrap="square" rtlCol="0">
            <a:spAutoFit/>
          </a:bodyPr>
          <a:lstStyle/>
          <a:p>
            <a:r>
              <a:rPr lang="en-US" sz="3000" b="1" dirty="0" smtClean="0">
                <a:solidFill>
                  <a:schemeClr val="bg1"/>
                </a:solidFill>
              </a:rPr>
              <a:t>Foreclosure</a:t>
            </a:r>
          </a:p>
          <a:p>
            <a:endParaRPr lang="en-US" sz="1000" b="1" dirty="0">
              <a:solidFill>
                <a:schemeClr val="bg1"/>
              </a:solidFill>
            </a:endParaRPr>
          </a:p>
          <a:p>
            <a:pPr lvl="1"/>
            <a:r>
              <a:rPr lang="en-US" sz="2600" b="1" dirty="0" smtClean="0">
                <a:solidFill>
                  <a:schemeClr val="bg1"/>
                </a:solidFill>
              </a:rPr>
              <a:t>If member submits loss mitigation application more than 37 days before foreclosure sale - cannot conduct sale until:</a:t>
            </a:r>
          </a:p>
          <a:p>
            <a:pPr marL="1371600" lvl="2" indent="-457200">
              <a:buFont typeface="Arial" pitchFamily="34" charset="0"/>
              <a:buChar char="•"/>
            </a:pPr>
            <a:r>
              <a:rPr lang="en-US" sz="2600" b="1" dirty="0" smtClean="0">
                <a:solidFill>
                  <a:schemeClr val="bg1"/>
                </a:solidFill>
              </a:rPr>
              <a:t>CU informs member no loss mitigation options are available (and appeals are exhausted);</a:t>
            </a:r>
          </a:p>
          <a:p>
            <a:pPr marL="1371600" lvl="2" indent="-457200">
              <a:buFont typeface="Arial" pitchFamily="34" charset="0"/>
              <a:buChar char="•"/>
            </a:pPr>
            <a:r>
              <a:rPr lang="en-US" sz="2600" b="1" dirty="0" smtClean="0">
                <a:solidFill>
                  <a:schemeClr val="bg1"/>
                </a:solidFill>
              </a:rPr>
              <a:t>Member rejects loss mitigation offers; </a:t>
            </a:r>
            <a:r>
              <a:rPr lang="en-US" sz="2600" b="1" dirty="0" smtClean="0">
                <a:solidFill>
                  <a:srgbClr val="0000FF"/>
                </a:solidFill>
              </a:rPr>
              <a:t>or</a:t>
            </a:r>
          </a:p>
          <a:p>
            <a:pPr marL="1371600" lvl="2" indent="-457200">
              <a:buFont typeface="Arial" pitchFamily="34" charset="0"/>
              <a:buChar char="•"/>
            </a:pPr>
            <a:r>
              <a:rPr lang="en-US" sz="2600" b="1" dirty="0" smtClean="0">
                <a:solidFill>
                  <a:schemeClr val="bg1"/>
                </a:solidFill>
              </a:rPr>
              <a:t>Borrower fails to comply with loss mitigation option terms.</a:t>
            </a:r>
            <a:endParaRPr lang="en-US" sz="2600" i="1" dirty="0" smtClean="0">
              <a:solidFill>
                <a:schemeClr val="bg1"/>
              </a:solidFill>
            </a:endParaRPr>
          </a:p>
          <a:p>
            <a:endParaRPr lang="en-US" sz="2000" b="1" dirty="0" smtClean="0">
              <a:solidFill>
                <a:schemeClr val="bg1"/>
              </a:solidFill>
            </a:endParaRPr>
          </a:p>
        </p:txBody>
      </p:sp>
    </p:spTree>
    <p:extLst>
      <p:ext uri="{BB962C8B-B14F-4D97-AF65-F5344CB8AC3E}">
        <p14:creationId xmlns:p14="http://schemas.microsoft.com/office/powerpoint/2010/main" xmlns="" val="7949818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3568" y="990600"/>
            <a:ext cx="5376863" cy="5205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useBgFill="1">
        <p:nvSpPr>
          <p:cNvPr id="5" name="TextBox 4"/>
          <p:cNvSpPr txBox="1"/>
          <p:nvPr/>
        </p:nvSpPr>
        <p:spPr>
          <a:xfrm>
            <a:off x="457200" y="112586"/>
            <a:ext cx="8077200" cy="6247864"/>
          </a:xfrm>
          <a:prstGeom prst="rect">
            <a:avLst/>
          </a:prstGeom>
        </p:spPr>
        <p:txBody>
          <a:bodyPr wrap="square" rtlCol="0">
            <a:spAutoFit/>
          </a:bodyPr>
          <a:lstStyle/>
          <a:p>
            <a:pPr algn="ctr"/>
            <a:endParaRPr lang="en-US" sz="2000" dirty="0" smtClean="0"/>
          </a:p>
          <a:p>
            <a:pPr algn="ctr"/>
            <a:endParaRPr lang="en-US" sz="2000" dirty="0" smtClean="0"/>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LOAN ORIGINATOR COMPENSATION</a:t>
            </a:r>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REG. Z</a:t>
            </a:r>
            <a:endParaRPr lang="en-US" sz="1000" dirty="0" smtClean="0"/>
          </a:p>
          <a:p>
            <a:pPr algn="ctr"/>
            <a:endParaRPr lang="en-US" sz="1000" dirty="0" smtClean="0"/>
          </a:p>
          <a:p>
            <a:pPr algn="ctr"/>
            <a:endParaRPr lang="en-US" sz="1000" dirty="0" smtClean="0"/>
          </a:p>
          <a:p>
            <a:pPr algn="ctr"/>
            <a:endParaRPr lang="en-US" sz="1000" dirty="0"/>
          </a:p>
          <a:p>
            <a:pPr algn="ctr"/>
            <a:endParaRPr lang="en-US" sz="1000" dirty="0"/>
          </a:p>
          <a:p>
            <a:pPr algn="ctr"/>
            <a:endParaRPr lang="en-US" sz="1000" dirty="0" smtClean="0"/>
          </a:p>
          <a:p>
            <a:pPr algn="ctr"/>
            <a:endParaRPr lang="en-US" sz="1000" dirty="0"/>
          </a:p>
          <a:p>
            <a:pPr algn="ctr"/>
            <a:endParaRPr lang="en-US" sz="1000" dirty="0"/>
          </a:p>
        </p:txBody>
      </p:sp>
      <p:sp>
        <p:nvSpPr>
          <p:cNvPr id="6" name="TextBox 5"/>
          <p:cNvSpPr txBox="1"/>
          <p:nvPr/>
        </p:nvSpPr>
        <p:spPr>
          <a:xfrm rot="19926903">
            <a:off x="6043709" y="5286000"/>
            <a:ext cx="2749471" cy="784830"/>
          </a:xfrm>
          <a:prstGeom prst="rect">
            <a:avLst/>
          </a:prstGeom>
          <a:noFill/>
        </p:spPr>
        <p:txBody>
          <a:bodyPr wrap="none" rtlCol="0">
            <a:spAutoFit/>
          </a:bodyPr>
          <a:lstStyle/>
          <a:p>
            <a:r>
              <a:rPr lang="en-US" sz="4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1/10/2014</a:t>
            </a:r>
            <a:endParaRPr lang="en-US" sz="45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9731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4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1143000" y="1524000"/>
            <a:ext cx="5872890" cy="3754874"/>
          </a:xfrm>
          <a:prstGeom prst="rect">
            <a:avLst/>
          </a:prstGeom>
          <a:noFill/>
        </p:spPr>
        <p:txBody>
          <a:bodyPr wrap="none" rtlCol="0">
            <a:spAutoFit/>
          </a:bodyPr>
          <a:lstStyle/>
          <a:p>
            <a:r>
              <a:rPr lang="en-US" sz="5000" b="1" dirty="0" smtClean="0">
                <a:solidFill>
                  <a:schemeClr val="bg1"/>
                </a:solidFill>
              </a:rPr>
              <a:t>Amends:</a:t>
            </a:r>
          </a:p>
          <a:p>
            <a:endParaRPr lang="en-US" sz="2000" b="1" dirty="0" smtClean="0">
              <a:solidFill>
                <a:schemeClr val="bg1"/>
              </a:solidFill>
            </a:endParaRPr>
          </a:p>
          <a:p>
            <a:pPr lvl="3"/>
            <a:r>
              <a:rPr lang="en-US" sz="5000" b="1" dirty="0" smtClean="0">
                <a:solidFill>
                  <a:schemeClr val="bg1"/>
                </a:solidFill>
              </a:rPr>
              <a:t>Truth in Lending</a:t>
            </a:r>
          </a:p>
          <a:p>
            <a:pPr lvl="3"/>
            <a:r>
              <a:rPr lang="en-US" sz="5000" b="1" dirty="0" smtClean="0">
                <a:solidFill>
                  <a:schemeClr val="bg1"/>
                </a:solidFill>
              </a:rPr>
              <a:t>(Regulation Z)</a:t>
            </a:r>
          </a:p>
          <a:p>
            <a:endParaRPr lang="en-US" sz="5000" b="1" dirty="0" smtClean="0">
              <a:solidFill>
                <a:schemeClr val="bg1"/>
              </a:solidFill>
            </a:endParaRPr>
          </a:p>
          <a:p>
            <a:endParaRPr lang="en-US" dirty="0"/>
          </a:p>
        </p:txBody>
      </p:sp>
    </p:spTree>
    <p:extLst>
      <p:ext uri="{BB962C8B-B14F-4D97-AF65-F5344CB8AC3E}">
        <p14:creationId xmlns:p14="http://schemas.microsoft.com/office/powerpoint/2010/main" xmlns="" val="31315880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7713406" cy="1066800"/>
          </a:xfrm>
        </p:spPr>
        <p:txBody>
          <a:bodyPr>
            <a:normAutofit fontScale="85000" lnSpcReduction="1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Loan Originator Compensation</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1" y="1752600"/>
            <a:ext cx="8458200" cy="4062651"/>
          </a:xfrm>
          <a:prstGeom prst="rect">
            <a:avLst/>
          </a:prstGeom>
          <a:noFill/>
        </p:spPr>
        <p:txBody>
          <a:bodyPr wrap="square" rtlCol="0">
            <a:spAutoFit/>
          </a:bodyPr>
          <a:lstStyle/>
          <a:p>
            <a:r>
              <a:rPr lang="en-US" sz="3000" b="1" dirty="0" smtClean="0">
                <a:solidFill>
                  <a:schemeClr val="bg1"/>
                </a:solidFill>
              </a:rPr>
              <a:t>MLO cannot receive compensation based on the terms of the transaction.</a:t>
            </a:r>
          </a:p>
          <a:p>
            <a:endParaRPr lang="en-US" sz="3000" b="1" dirty="0" smtClean="0">
              <a:solidFill>
                <a:schemeClr val="bg1"/>
              </a:solidFill>
            </a:endParaRPr>
          </a:p>
          <a:p>
            <a:r>
              <a:rPr lang="en-US" sz="3000" i="1" dirty="0" smtClean="0">
                <a:solidFill>
                  <a:schemeClr val="bg1"/>
                </a:solidFill>
              </a:rPr>
              <a:t>MLO </a:t>
            </a:r>
            <a:r>
              <a:rPr lang="en-US" sz="3000" i="1" dirty="0">
                <a:solidFill>
                  <a:schemeClr val="bg1"/>
                </a:solidFill>
              </a:rPr>
              <a:t>cannot receive compensation based on the interest rate of a loan or on the fact that the loan officer steered a consumer to purchase required title insurance from an affiliate of </a:t>
            </a:r>
            <a:r>
              <a:rPr lang="en-US" sz="3000" i="1" dirty="0" smtClean="0">
                <a:solidFill>
                  <a:schemeClr val="bg1"/>
                </a:solidFill>
              </a:rPr>
              <a:t>the credit union.</a:t>
            </a:r>
          </a:p>
          <a:p>
            <a:endParaRPr lang="en-US" sz="3000" dirty="0" smtClean="0">
              <a:solidFill>
                <a:schemeClr val="bg1"/>
              </a:solidFill>
            </a:endParaRPr>
          </a:p>
          <a:p>
            <a:endParaRPr lang="en-US" dirty="0"/>
          </a:p>
        </p:txBody>
      </p:sp>
    </p:spTree>
    <p:extLst>
      <p:ext uri="{BB962C8B-B14F-4D97-AF65-F5344CB8AC3E}">
        <p14:creationId xmlns:p14="http://schemas.microsoft.com/office/powerpoint/2010/main" xmlns="" val="33916833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7713406" cy="1066800"/>
          </a:xfrm>
        </p:spPr>
        <p:txBody>
          <a:bodyPr>
            <a:normAutofit fontScale="85000" lnSpcReduction="1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Loan Originator Compensation</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1" y="1447800"/>
            <a:ext cx="8458200" cy="3600986"/>
          </a:xfrm>
          <a:prstGeom prst="rect">
            <a:avLst/>
          </a:prstGeom>
          <a:noFill/>
        </p:spPr>
        <p:txBody>
          <a:bodyPr wrap="square" rtlCol="0">
            <a:spAutoFit/>
          </a:bodyPr>
          <a:lstStyle/>
          <a:p>
            <a:r>
              <a:rPr lang="en-US" sz="3000" b="1" dirty="0" smtClean="0">
                <a:solidFill>
                  <a:schemeClr val="bg1"/>
                </a:solidFill>
              </a:rPr>
              <a:t>No Dual Compensation</a:t>
            </a:r>
          </a:p>
          <a:p>
            <a:endParaRPr lang="en-US" sz="3000" b="1" dirty="0">
              <a:solidFill>
                <a:schemeClr val="bg1"/>
              </a:solidFill>
            </a:endParaRPr>
          </a:p>
          <a:p>
            <a:r>
              <a:rPr lang="en-US" sz="3000" b="1" dirty="0" smtClean="0">
                <a:solidFill>
                  <a:schemeClr val="bg1"/>
                </a:solidFill>
              </a:rPr>
              <a:t>If MLO receives compensation form the member in connection with a mortgage loan – he/she cannot receive compensation from the credit union or another person for the same transaction. </a:t>
            </a:r>
          </a:p>
          <a:p>
            <a:endParaRPr lang="en-US" sz="3000" b="1" dirty="0" smtClean="0">
              <a:solidFill>
                <a:schemeClr val="bg1"/>
              </a:solidFill>
            </a:endParaRPr>
          </a:p>
          <a:p>
            <a:endParaRPr lang="en-US"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62274" y="4645511"/>
            <a:ext cx="3219451" cy="2180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41730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7713406" cy="1066800"/>
          </a:xfrm>
        </p:spPr>
        <p:txBody>
          <a:bodyPr>
            <a:normAutofit fontScale="85000" lnSpcReduction="1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Loan Originator Compensation</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1" y="1447800"/>
            <a:ext cx="8458200" cy="3139321"/>
          </a:xfrm>
          <a:prstGeom prst="rect">
            <a:avLst/>
          </a:prstGeom>
          <a:noFill/>
        </p:spPr>
        <p:txBody>
          <a:bodyPr wrap="square" rtlCol="0">
            <a:spAutoFit/>
          </a:bodyPr>
          <a:lstStyle/>
          <a:p>
            <a:r>
              <a:rPr lang="en-US" sz="3000" b="1" dirty="0" smtClean="0">
                <a:solidFill>
                  <a:schemeClr val="bg1"/>
                </a:solidFill>
              </a:rPr>
              <a:t>MLOs’ must be registered or licensed according to the Secure and Fair Enforcement of Mortgage Licensing Act.</a:t>
            </a:r>
          </a:p>
          <a:p>
            <a:endParaRPr lang="en-US" sz="3000" b="1" dirty="0">
              <a:solidFill>
                <a:schemeClr val="bg1"/>
              </a:solidFill>
            </a:endParaRPr>
          </a:p>
          <a:p>
            <a:r>
              <a:rPr lang="en-US" sz="3000" b="1" dirty="0" smtClean="0">
                <a:solidFill>
                  <a:schemeClr val="bg1"/>
                </a:solidFill>
              </a:rPr>
              <a:t>MLO’s must provide their unique identifier # on loan documents along with their name.</a:t>
            </a:r>
          </a:p>
          <a:p>
            <a:endParaRPr lang="en-US" dirty="0"/>
          </a:p>
        </p:txBody>
      </p:sp>
    </p:spTree>
    <p:extLst>
      <p:ext uri="{BB962C8B-B14F-4D97-AF65-F5344CB8AC3E}">
        <p14:creationId xmlns:p14="http://schemas.microsoft.com/office/powerpoint/2010/main" xmlns="" val="32751472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7713406" cy="1066800"/>
          </a:xfrm>
        </p:spPr>
        <p:txBody>
          <a:bodyPr>
            <a:normAutofit fontScale="85000" lnSpcReduction="1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Loan Originator Compensation</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1" y="1447800"/>
            <a:ext cx="8458200" cy="2677656"/>
          </a:xfrm>
          <a:prstGeom prst="rect">
            <a:avLst/>
          </a:prstGeom>
          <a:noFill/>
        </p:spPr>
        <p:txBody>
          <a:bodyPr wrap="square" rtlCol="0">
            <a:spAutoFit/>
          </a:bodyPr>
          <a:lstStyle/>
          <a:p>
            <a:r>
              <a:rPr lang="en-US" sz="3000" b="1" dirty="0" smtClean="0">
                <a:solidFill>
                  <a:schemeClr val="bg1"/>
                </a:solidFill>
              </a:rPr>
              <a:t>I know this has been an unbearable long presentation…….</a:t>
            </a:r>
          </a:p>
          <a:p>
            <a:endParaRPr lang="en-US" sz="3000" b="1" dirty="0">
              <a:solidFill>
                <a:schemeClr val="bg1"/>
              </a:solidFill>
            </a:endParaRPr>
          </a:p>
          <a:p>
            <a:r>
              <a:rPr lang="en-US" sz="3000" b="1" dirty="0" smtClean="0">
                <a:solidFill>
                  <a:schemeClr val="bg1"/>
                </a:solidFill>
              </a:rPr>
              <a:t>But pay attention here.  </a:t>
            </a:r>
          </a:p>
          <a:p>
            <a:endParaRPr lang="en-US" sz="3000" b="1" dirty="0">
              <a:solidFill>
                <a:schemeClr val="bg1"/>
              </a:solidFill>
            </a:endParaRPr>
          </a:p>
          <a:p>
            <a:endParaRPr lang="en-US" dirty="0"/>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8800" y="2868156"/>
            <a:ext cx="251460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18509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7713406" cy="1066800"/>
          </a:xfrm>
        </p:spPr>
        <p:txBody>
          <a:bodyPr>
            <a:normAutofit fontScale="85000" lnSpcReduction="1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Loan Originator Compensation</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1" y="1447800"/>
            <a:ext cx="8458200" cy="2400657"/>
          </a:xfrm>
          <a:prstGeom prst="rect">
            <a:avLst/>
          </a:prstGeom>
          <a:noFill/>
        </p:spPr>
        <p:txBody>
          <a:bodyPr wrap="square" rtlCol="0">
            <a:spAutoFit/>
          </a:bodyPr>
          <a:lstStyle/>
          <a:p>
            <a:r>
              <a:rPr lang="en-US" sz="3000" b="1" dirty="0" smtClean="0">
                <a:solidFill>
                  <a:schemeClr val="bg1"/>
                </a:solidFill>
              </a:rPr>
              <a:t>Binding arbitration requirements are prohibited.</a:t>
            </a:r>
          </a:p>
          <a:p>
            <a:endParaRPr lang="en-US" sz="2400" b="1" i="1" dirty="0">
              <a:solidFill>
                <a:schemeClr val="bg1"/>
              </a:solidFill>
            </a:endParaRPr>
          </a:p>
          <a:p>
            <a:r>
              <a:rPr lang="en-US" sz="2400" i="1" dirty="0">
                <a:solidFill>
                  <a:schemeClr val="bg1"/>
                </a:solidFill>
              </a:rPr>
              <a:t>It also prohibits the application or interpretation of provisions of such loans or related agreements so as to bar a consumer from bringing a claim in court in connection with any alleged violation of Federal law.</a:t>
            </a: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81600" y="3900053"/>
            <a:ext cx="3856182" cy="2892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75543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7713406" cy="1066800"/>
          </a:xfrm>
        </p:spPr>
        <p:txBody>
          <a:bodyPr>
            <a:normAutofit fontScale="85000" lnSpcReduction="1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Loan Originator Compensation</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1" y="1447800"/>
            <a:ext cx="8458200" cy="2400657"/>
          </a:xfrm>
          <a:prstGeom prst="rect">
            <a:avLst/>
          </a:prstGeom>
          <a:noFill/>
        </p:spPr>
        <p:txBody>
          <a:bodyPr wrap="square" rtlCol="0">
            <a:spAutoFit/>
          </a:bodyPr>
          <a:lstStyle/>
          <a:p>
            <a:r>
              <a:rPr lang="en-US" sz="3000" b="1" dirty="0" smtClean="0">
                <a:solidFill>
                  <a:schemeClr val="bg1"/>
                </a:solidFill>
              </a:rPr>
              <a:t>Credit Insurance</a:t>
            </a:r>
          </a:p>
          <a:p>
            <a:endParaRPr lang="en-US" sz="2400" b="1" i="1" dirty="0">
              <a:solidFill>
                <a:schemeClr val="bg1"/>
              </a:solidFill>
            </a:endParaRPr>
          </a:p>
          <a:p>
            <a:r>
              <a:rPr lang="en-US" sz="2400" b="1" dirty="0" smtClean="0">
                <a:solidFill>
                  <a:schemeClr val="bg1"/>
                </a:solidFill>
              </a:rPr>
              <a:t>Prohibits </a:t>
            </a:r>
            <a:r>
              <a:rPr lang="en-US" sz="2400" b="1" dirty="0">
                <a:solidFill>
                  <a:schemeClr val="bg1"/>
                </a:solidFill>
              </a:rPr>
              <a:t>the financing of any premiums or fees for credit insurance (such as credit life insurance) in connection with a consumer credit transaction secured by a dwelling, but allows credit insurance to be paid for on a monthly basis.</a:t>
            </a:r>
          </a:p>
        </p:txBody>
      </p:sp>
    </p:spTree>
    <p:extLst>
      <p:ext uri="{BB962C8B-B14F-4D97-AF65-F5344CB8AC3E}">
        <p14:creationId xmlns:p14="http://schemas.microsoft.com/office/powerpoint/2010/main" xmlns="" val="2139208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3568" y="990600"/>
            <a:ext cx="5376863" cy="5205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useBgFill="1">
        <p:nvSpPr>
          <p:cNvPr id="5" name="TextBox 4"/>
          <p:cNvSpPr txBox="1"/>
          <p:nvPr/>
        </p:nvSpPr>
        <p:spPr>
          <a:xfrm>
            <a:off x="457200" y="112586"/>
            <a:ext cx="8077200" cy="6093976"/>
          </a:xfrm>
          <a:prstGeom prst="rect">
            <a:avLst/>
          </a:prstGeom>
        </p:spPr>
        <p:txBody>
          <a:bodyPr wrap="square" rtlCol="0">
            <a:spAutoFit/>
          </a:bodyPr>
          <a:lstStyle/>
          <a:p>
            <a:pPr algn="ctr"/>
            <a:endParaRPr lang="en-US" sz="2000" dirty="0" smtClean="0"/>
          </a:p>
          <a:p>
            <a:pPr algn="ctr"/>
            <a:endParaRPr lang="en-US" sz="2000" dirty="0" smtClean="0"/>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COPIES OF APPRAISALS</a:t>
            </a:r>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UNDER REGULATION B</a:t>
            </a:r>
            <a:endParaRPr lang="en-US" sz="1000" dirty="0" smtClean="0"/>
          </a:p>
          <a:p>
            <a:pPr algn="ctr"/>
            <a:endParaRPr lang="en-US" sz="1000" dirty="0" smtClean="0"/>
          </a:p>
          <a:p>
            <a:pPr algn="ctr"/>
            <a:endParaRPr lang="en-US" sz="1000" dirty="0" smtClean="0"/>
          </a:p>
          <a:p>
            <a:pPr algn="ctr"/>
            <a:endParaRPr lang="en-US" sz="1000" dirty="0"/>
          </a:p>
          <a:p>
            <a:pPr algn="ctr"/>
            <a:endParaRPr lang="en-US" sz="1000" dirty="0"/>
          </a:p>
          <a:p>
            <a:pPr algn="ctr"/>
            <a:endParaRPr lang="en-US" sz="1000" dirty="0" smtClean="0"/>
          </a:p>
          <a:p>
            <a:pPr algn="ctr"/>
            <a:endParaRPr lang="en-US" sz="1000" dirty="0"/>
          </a:p>
          <a:p>
            <a:pPr algn="ctr"/>
            <a:endParaRPr lang="en-US" sz="1000" dirty="0"/>
          </a:p>
        </p:txBody>
      </p:sp>
      <p:sp>
        <p:nvSpPr>
          <p:cNvPr id="6" name="TextBox 5"/>
          <p:cNvSpPr txBox="1"/>
          <p:nvPr/>
        </p:nvSpPr>
        <p:spPr>
          <a:xfrm rot="19926903">
            <a:off x="6043709" y="5286000"/>
            <a:ext cx="2749471" cy="784830"/>
          </a:xfrm>
          <a:prstGeom prst="rect">
            <a:avLst/>
          </a:prstGeom>
          <a:noFill/>
        </p:spPr>
        <p:txBody>
          <a:bodyPr wrap="none" rtlCol="0">
            <a:spAutoFit/>
          </a:bodyPr>
          <a:lstStyle/>
          <a:p>
            <a:r>
              <a:rPr lang="en-US" sz="4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1/18/2014</a:t>
            </a:r>
            <a:endParaRPr lang="en-US" sz="45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76461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4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Remittance Rule</a:t>
            </a:r>
            <a:endParaRPr lang="en-US" sz="4500" b="1" dirty="0">
              <a:solidFill>
                <a:srgbClr val="92D05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321653" y="1752600"/>
            <a:ext cx="8672823" cy="2446824"/>
          </a:xfrm>
          <a:prstGeom prst="rect">
            <a:avLst/>
          </a:prstGeom>
          <a:noFill/>
        </p:spPr>
        <p:txBody>
          <a:bodyPr wrap="none" rtlCol="0">
            <a:spAutoFit/>
          </a:bodyPr>
          <a:lstStyle/>
          <a:p>
            <a:pPr algn="ctr"/>
            <a:endParaRPr lang="en-US" sz="3000" dirty="0" smtClean="0">
              <a:solidFill>
                <a:schemeClr val="bg1"/>
              </a:solidFill>
            </a:endParaRPr>
          </a:p>
          <a:p>
            <a:pPr algn="ctr"/>
            <a:r>
              <a:rPr lang="en-US" sz="3000" dirty="0" smtClean="0">
                <a:solidFill>
                  <a:schemeClr val="bg1"/>
                </a:solidFill>
              </a:rPr>
              <a:t>CFPB proposes additional amendments to the IRT Rule</a:t>
            </a:r>
          </a:p>
          <a:p>
            <a:pPr algn="ctr"/>
            <a:r>
              <a:rPr lang="en-US" sz="3000" dirty="0">
                <a:solidFill>
                  <a:schemeClr val="bg1"/>
                </a:solidFill>
              </a:rPr>
              <a:t>	</a:t>
            </a:r>
            <a:r>
              <a:rPr lang="en-US" sz="3000" dirty="0" smtClean="0">
                <a:solidFill>
                  <a:schemeClr val="bg1"/>
                </a:solidFill>
              </a:rPr>
              <a:t>	</a:t>
            </a:r>
          </a:p>
          <a:p>
            <a:pPr algn="ctr"/>
            <a:r>
              <a:rPr lang="en-US" sz="4500" b="1" dirty="0" smtClean="0">
                <a:solidFill>
                  <a:srgbClr val="0000FF"/>
                </a:solidFill>
              </a:rPr>
              <a:t>November 27, 2012</a:t>
            </a:r>
          </a:p>
          <a:p>
            <a:endParaRPr lang="en-US" dirty="0"/>
          </a:p>
        </p:txBody>
      </p:sp>
    </p:spTree>
    <p:extLst>
      <p:ext uri="{BB962C8B-B14F-4D97-AF65-F5344CB8AC3E}">
        <p14:creationId xmlns:p14="http://schemas.microsoft.com/office/powerpoint/2010/main" xmlns="" val="21959101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Escrow Requirements</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381000" y="1561954"/>
            <a:ext cx="7713522" cy="3447098"/>
          </a:xfrm>
          <a:prstGeom prst="rect">
            <a:avLst/>
          </a:prstGeom>
          <a:noFill/>
        </p:spPr>
        <p:txBody>
          <a:bodyPr wrap="none" rtlCol="0">
            <a:spAutoFit/>
          </a:bodyPr>
          <a:lstStyle/>
          <a:p>
            <a:r>
              <a:rPr lang="en-US" sz="5000" b="1" dirty="0" smtClean="0">
                <a:solidFill>
                  <a:schemeClr val="bg1"/>
                </a:solidFill>
              </a:rPr>
              <a:t>Amends:</a:t>
            </a:r>
          </a:p>
          <a:p>
            <a:endParaRPr lang="en-US" sz="2000" b="1" dirty="0" smtClean="0">
              <a:solidFill>
                <a:schemeClr val="bg1"/>
              </a:solidFill>
            </a:endParaRPr>
          </a:p>
          <a:p>
            <a:pPr lvl="3"/>
            <a:r>
              <a:rPr lang="en-US" sz="4000" b="1" dirty="0" smtClean="0">
                <a:solidFill>
                  <a:schemeClr val="bg1"/>
                </a:solidFill>
              </a:rPr>
              <a:t>Equal Credit Opportunity Act</a:t>
            </a:r>
          </a:p>
          <a:p>
            <a:pPr lvl="3"/>
            <a:r>
              <a:rPr lang="en-US" sz="4000" b="1" dirty="0" smtClean="0">
                <a:solidFill>
                  <a:schemeClr val="bg1"/>
                </a:solidFill>
              </a:rPr>
              <a:t>(Regulation B)</a:t>
            </a:r>
          </a:p>
          <a:p>
            <a:endParaRPr lang="en-US" sz="5000" b="1" dirty="0" smtClean="0">
              <a:solidFill>
                <a:schemeClr val="bg1"/>
              </a:solidFill>
            </a:endParaRPr>
          </a:p>
          <a:p>
            <a:endParaRPr lang="en-US" dirty="0"/>
          </a:p>
        </p:txBody>
      </p:sp>
    </p:spTree>
    <p:extLst>
      <p:ext uri="{BB962C8B-B14F-4D97-AF65-F5344CB8AC3E}">
        <p14:creationId xmlns:p14="http://schemas.microsoft.com/office/powerpoint/2010/main" xmlns="" val="16250692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Copies of Appraisals</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1" y="1752600"/>
            <a:ext cx="4495799" cy="3600986"/>
          </a:xfrm>
          <a:prstGeom prst="rect">
            <a:avLst/>
          </a:prstGeom>
          <a:noFill/>
        </p:spPr>
        <p:txBody>
          <a:bodyPr wrap="square" rtlCol="0">
            <a:spAutoFit/>
          </a:bodyPr>
          <a:lstStyle/>
          <a:p>
            <a:r>
              <a:rPr lang="en-US" sz="3000" b="1" dirty="0" smtClean="0">
                <a:solidFill>
                  <a:schemeClr val="bg1"/>
                </a:solidFill>
              </a:rPr>
              <a:t>Credit Union must furnish copies of appraisals and other written valuations to members for their first lien loans secured by a dwelling.</a:t>
            </a:r>
          </a:p>
          <a:p>
            <a:endParaRPr lang="en-US" sz="3000" dirty="0" smtClean="0">
              <a:solidFill>
                <a:schemeClr val="bg1"/>
              </a:solidFill>
            </a:endParaRPr>
          </a:p>
          <a:p>
            <a:endParaRPr lang="en-US" dirty="0"/>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64684" y="1524000"/>
            <a:ext cx="3817366" cy="430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21156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Copies of Appraisals</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1" y="1752600"/>
            <a:ext cx="8077199" cy="4062651"/>
          </a:xfrm>
          <a:prstGeom prst="rect">
            <a:avLst/>
          </a:prstGeom>
          <a:noFill/>
        </p:spPr>
        <p:txBody>
          <a:bodyPr wrap="square" rtlCol="0">
            <a:spAutoFit/>
          </a:bodyPr>
          <a:lstStyle/>
          <a:p>
            <a:r>
              <a:rPr lang="en-US" sz="3000" b="1" dirty="0" smtClean="0">
                <a:solidFill>
                  <a:schemeClr val="bg1"/>
                </a:solidFill>
              </a:rPr>
              <a:t>Notify members within 3 days  of application of their right to receive a copy of appraisal.</a:t>
            </a:r>
          </a:p>
          <a:p>
            <a:endParaRPr lang="en-US" sz="1000" b="1" dirty="0" smtClean="0">
              <a:solidFill>
                <a:schemeClr val="bg1"/>
              </a:solidFill>
            </a:endParaRPr>
          </a:p>
          <a:p>
            <a:r>
              <a:rPr lang="en-US" sz="3000" b="1" dirty="0" smtClean="0">
                <a:solidFill>
                  <a:schemeClr val="bg1"/>
                </a:solidFill>
              </a:rPr>
              <a:t>Provide copy of appraisal promptly upon completion or 3 days prior to loan </a:t>
            </a:r>
            <a:r>
              <a:rPr lang="en-US" sz="3000" b="1" dirty="0">
                <a:solidFill>
                  <a:schemeClr val="bg1"/>
                </a:solidFill>
              </a:rPr>
              <a:t>closing</a:t>
            </a:r>
            <a:r>
              <a:rPr lang="en-US" sz="3000" b="1" dirty="0" smtClean="0">
                <a:solidFill>
                  <a:schemeClr val="bg1"/>
                </a:solidFill>
              </a:rPr>
              <a:t>.</a:t>
            </a:r>
          </a:p>
          <a:p>
            <a:endParaRPr lang="en-US" sz="1000" b="1" dirty="0">
              <a:solidFill>
                <a:schemeClr val="bg1"/>
              </a:solidFill>
            </a:endParaRPr>
          </a:p>
          <a:p>
            <a:r>
              <a:rPr lang="en-US" sz="3000" b="1" dirty="0" smtClean="0">
                <a:solidFill>
                  <a:schemeClr val="bg1"/>
                </a:solidFill>
              </a:rPr>
              <a:t>Members </a:t>
            </a:r>
            <a:r>
              <a:rPr lang="en-US" sz="3000" b="1" dirty="0">
                <a:solidFill>
                  <a:schemeClr val="bg1"/>
                </a:solidFill>
              </a:rPr>
              <a:t>can waive 3 day timing requirement</a:t>
            </a:r>
            <a:r>
              <a:rPr lang="en-US" sz="3000" b="1" dirty="0" smtClean="0">
                <a:solidFill>
                  <a:schemeClr val="bg1"/>
                </a:solidFill>
              </a:rPr>
              <a:t>.</a:t>
            </a:r>
          </a:p>
          <a:p>
            <a:endParaRPr lang="en-US" sz="1000" b="1" dirty="0" smtClean="0">
              <a:solidFill>
                <a:schemeClr val="bg1"/>
              </a:solidFill>
            </a:endParaRPr>
          </a:p>
          <a:p>
            <a:r>
              <a:rPr lang="en-US" sz="3000" b="1" dirty="0" smtClean="0">
                <a:solidFill>
                  <a:schemeClr val="bg1"/>
                </a:solidFill>
              </a:rPr>
              <a:t>CU cannot charge for the appraisal copy.</a:t>
            </a:r>
          </a:p>
          <a:p>
            <a:endParaRPr lang="en-US" sz="3000" dirty="0" smtClean="0">
              <a:solidFill>
                <a:schemeClr val="bg1"/>
              </a:solidFill>
            </a:endParaRPr>
          </a:p>
          <a:p>
            <a:endParaRPr lang="en-US" dirty="0"/>
          </a:p>
        </p:txBody>
      </p:sp>
    </p:spTree>
    <p:extLst>
      <p:ext uri="{BB962C8B-B14F-4D97-AF65-F5344CB8AC3E}">
        <p14:creationId xmlns:p14="http://schemas.microsoft.com/office/powerpoint/2010/main" xmlns="" val="14206358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7545292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3568" y="990600"/>
            <a:ext cx="5376863" cy="5205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useBgFill="1">
        <p:nvSpPr>
          <p:cNvPr id="5" name="TextBox 4"/>
          <p:cNvSpPr txBox="1"/>
          <p:nvPr/>
        </p:nvSpPr>
        <p:spPr>
          <a:xfrm>
            <a:off x="457200" y="112586"/>
            <a:ext cx="8077200" cy="6093976"/>
          </a:xfrm>
          <a:prstGeom prst="rect">
            <a:avLst/>
          </a:prstGeom>
        </p:spPr>
        <p:txBody>
          <a:bodyPr wrap="square" rtlCol="0">
            <a:spAutoFit/>
          </a:bodyPr>
          <a:lstStyle/>
          <a:p>
            <a:pPr algn="ctr"/>
            <a:endParaRPr lang="en-US" sz="2000" dirty="0" smtClean="0"/>
          </a:p>
          <a:p>
            <a:pPr algn="ctr"/>
            <a:endParaRPr lang="en-US" sz="2000" dirty="0" smtClean="0"/>
          </a:p>
          <a:p>
            <a:pPr algn="ctr"/>
            <a:endParaRPr lang="en-US" sz="7000" b="1"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sz="7000" b="1" dirty="0" smtClean="0">
                <a:effectLst>
                  <a:outerShdw blurRad="38100" dist="38100" dir="2700000" algn="tl">
                    <a:srgbClr val="000000">
                      <a:alpha val="43137"/>
                    </a:srgbClr>
                  </a:outerShdw>
                </a:effectLst>
                <a:latin typeface="Arial" pitchFamily="34" charset="0"/>
                <a:cs typeface="Arial" pitchFamily="34" charset="0"/>
              </a:rPr>
              <a:t>The Bureau without a Director?</a:t>
            </a:r>
            <a:endParaRPr lang="en-US" sz="1000" dirty="0" smtClean="0"/>
          </a:p>
          <a:p>
            <a:pPr algn="ctr"/>
            <a:endParaRPr lang="en-US" sz="1000" dirty="0" smtClean="0"/>
          </a:p>
          <a:p>
            <a:pPr algn="ctr"/>
            <a:endParaRPr lang="en-US" sz="1000" dirty="0" smtClean="0"/>
          </a:p>
          <a:p>
            <a:pPr algn="ctr"/>
            <a:endParaRPr lang="en-US" sz="1000" dirty="0"/>
          </a:p>
          <a:p>
            <a:pPr algn="ctr"/>
            <a:endParaRPr lang="en-US" sz="1000" dirty="0"/>
          </a:p>
          <a:p>
            <a:pPr algn="ctr"/>
            <a:endParaRPr lang="en-US" sz="1000" dirty="0" smtClean="0"/>
          </a:p>
          <a:p>
            <a:pPr algn="ctr"/>
            <a:endParaRPr lang="en-US" sz="1000" dirty="0"/>
          </a:p>
          <a:p>
            <a:pPr algn="ctr"/>
            <a:endParaRPr lang="en-US" sz="1000" dirty="0"/>
          </a:p>
        </p:txBody>
      </p:sp>
    </p:spTree>
    <p:extLst>
      <p:ext uri="{BB962C8B-B14F-4D97-AF65-F5344CB8AC3E}">
        <p14:creationId xmlns:p14="http://schemas.microsoft.com/office/powerpoint/2010/main" xmlns="" val="288812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799006"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CFPB without Director?</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1" y="1752600"/>
            <a:ext cx="8458200" cy="2831544"/>
          </a:xfrm>
          <a:prstGeom prst="rect">
            <a:avLst/>
          </a:prstGeom>
          <a:noFill/>
        </p:spPr>
        <p:txBody>
          <a:bodyPr wrap="square" rtlCol="0">
            <a:spAutoFit/>
          </a:bodyPr>
          <a:lstStyle/>
          <a:p>
            <a:r>
              <a:rPr lang="en-US" sz="3000" dirty="0" smtClean="0">
                <a:solidFill>
                  <a:schemeClr val="bg1"/>
                </a:solidFill>
              </a:rPr>
              <a:t>Three National Labor Relations Board appointments   	– Overturned  </a:t>
            </a:r>
            <a:r>
              <a:rPr lang="en-US" sz="2000" dirty="0" smtClean="0">
                <a:solidFill>
                  <a:schemeClr val="bg1"/>
                </a:solidFill>
              </a:rPr>
              <a:t>(1/25/2013)</a:t>
            </a:r>
          </a:p>
          <a:p>
            <a:endParaRPr lang="en-US" sz="1000" dirty="0" smtClean="0">
              <a:solidFill>
                <a:schemeClr val="bg1"/>
              </a:solidFill>
            </a:endParaRPr>
          </a:p>
          <a:p>
            <a:r>
              <a:rPr lang="en-US" sz="3000" dirty="0" smtClean="0">
                <a:solidFill>
                  <a:schemeClr val="bg1"/>
                </a:solidFill>
              </a:rPr>
              <a:t>Cordray appointed the same way……</a:t>
            </a:r>
          </a:p>
          <a:p>
            <a:endParaRPr lang="en-US" sz="3000" dirty="0" smtClean="0">
              <a:solidFill>
                <a:schemeClr val="bg1"/>
              </a:solidFill>
            </a:endParaRPr>
          </a:p>
          <a:p>
            <a:endParaRPr lang="en-US" sz="3000" dirty="0" smtClean="0">
              <a:solidFill>
                <a:schemeClr val="bg1"/>
              </a:solidFill>
            </a:endParaRPr>
          </a:p>
          <a:p>
            <a:endParaRPr lang="en-US" dirty="0"/>
          </a:p>
        </p:txBody>
      </p:sp>
    </p:spTree>
    <p:extLst>
      <p:ext uri="{BB962C8B-B14F-4D97-AF65-F5344CB8AC3E}">
        <p14:creationId xmlns:p14="http://schemas.microsoft.com/office/powerpoint/2010/main" xmlns="" val="20422445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799006" cy="1066800"/>
          </a:xfrm>
        </p:spPr>
        <p:txBody>
          <a:bodyPr>
            <a:normAutofit fontScale="92500" lnSpcReduction="20000"/>
          </a:bodyPr>
          <a:lstStyle/>
          <a:p>
            <a:pPr algn="l">
              <a:spcBef>
                <a:spcPts val="0"/>
              </a:spcBef>
            </a:pPr>
            <a:r>
              <a:rPr lang="en-US" sz="8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CFPB without Director?</a:t>
            </a:r>
            <a:endParaRPr lang="en-US" sz="45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342900" y="1066800"/>
            <a:ext cx="8458200" cy="6247864"/>
          </a:xfrm>
          <a:prstGeom prst="rect">
            <a:avLst/>
          </a:prstGeom>
          <a:noFill/>
        </p:spPr>
        <p:txBody>
          <a:bodyPr wrap="square" rtlCol="0">
            <a:spAutoFit/>
          </a:bodyPr>
          <a:lstStyle/>
          <a:p>
            <a:pPr marL="457200" lvl="0" indent="-457200">
              <a:buFont typeface="Arial" pitchFamily="34" charset="0"/>
              <a:buChar char="•"/>
            </a:pPr>
            <a:r>
              <a:rPr lang="en-US" sz="3200" dirty="0">
                <a:solidFill>
                  <a:schemeClr val="bg1"/>
                </a:solidFill>
              </a:rPr>
              <a:t>Write </a:t>
            </a:r>
            <a:r>
              <a:rPr lang="en-US" sz="3200" dirty="0" smtClean="0">
                <a:solidFill>
                  <a:schemeClr val="bg1"/>
                </a:solidFill>
              </a:rPr>
              <a:t>rules regarding </a:t>
            </a:r>
            <a:r>
              <a:rPr lang="en-US" sz="3200" dirty="0">
                <a:solidFill>
                  <a:schemeClr val="bg1"/>
                </a:solidFill>
              </a:rPr>
              <a:t>any </a:t>
            </a:r>
            <a:r>
              <a:rPr lang="en-US" sz="3200" dirty="0" smtClean="0">
                <a:solidFill>
                  <a:schemeClr val="bg1"/>
                </a:solidFill>
              </a:rPr>
              <a:t>CFPB consumer laws; </a:t>
            </a:r>
            <a:r>
              <a:rPr lang="en-US" sz="3200" dirty="0">
                <a:solidFill>
                  <a:schemeClr val="bg1"/>
                </a:solidFill>
              </a:rPr>
              <a:t> </a:t>
            </a:r>
            <a:endParaRPr lang="en-US" sz="3200" dirty="0" smtClean="0">
              <a:solidFill>
                <a:schemeClr val="bg1"/>
              </a:solidFill>
            </a:endParaRPr>
          </a:p>
          <a:p>
            <a:pPr marL="457200" lvl="0" indent="-457200">
              <a:buFont typeface="Arial" pitchFamily="34" charset="0"/>
              <a:buChar char="•"/>
            </a:pPr>
            <a:r>
              <a:rPr lang="en-US" sz="3200" dirty="0" smtClean="0">
                <a:solidFill>
                  <a:schemeClr val="bg1"/>
                </a:solidFill>
              </a:rPr>
              <a:t>Propose </a:t>
            </a:r>
            <a:r>
              <a:rPr lang="en-US" sz="3200" dirty="0">
                <a:solidFill>
                  <a:schemeClr val="bg1"/>
                </a:solidFill>
              </a:rPr>
              <a:t>new </a:t>
            </a:r>
            <a:r>
              <a:rPr lang="en-US" sz="3200" dirty="0" smtClean="0">
                <a:solidFill>
                  <a:schemeClr val="bg1"/>
                </a:solidFill>
              </a:rPr>
              <a:t>regulations;</a:t>
            </a:r>
          </a:p>
          <a:p>
            <a:pPr marL="457200" lvl="0" indent="-457200">
              <a:buFont typeface="Arial" pitchFamily="34" charset="0"/>
              <a:buChar char="•"/>
            </a:pPr>
            <a:r>
              <a:rPr lang="en-US" sz="3200" dirty="0" smtClean="0">
                <a:solidFill>
                  <a:schemeClr val="bg1"/>
                </a:solidFill>
              </a:rPr>
              <a:t>Finalizing regulations;</a:t>
            </a:r>
            <a:endParaRPr lang="en-US" sz="3200" dirty="0">
              <a:solidFill>
                <a:schemeClr val="bg1"/>
              </a:solidFill>
            </a:endParaRPr>
          </a:p>
          <a:p>
            <a:pPr marL="457200" lvl="0" indent="-457200">
              <a:buFont typeface="Arial" pitchFamily="34" charset="0"/>
              <a:buChar char="•"/>
            </a:pPr>
            <a:r>
              <a:rPr lang="en-US" sz="3200" dirty="0">
                <a:solidFill>
                  <a:schemeClr val="bg1"/>
                </a:solidFill>
              </a:rPr>
              <a:t>Conduct examinations </a:t>
            </a:r>
            <a:r>
              <a:rPr lang="en-US" sz="3200" dirty="0" smtClean="0">
                <a:solidFill>
                  <a:schemeClr val="bg1"/>
                </a:solidFill>
              </a:rPr>
              <a:t>enforce </a:t>
            </a:r>
            <a:r>
              <a:rPr lang="en-US" sz="3200" dirty="0">
                <a:solidFill>
                  <a:schemeClr val="bg1"/>
                </a:solidFill>
              </a:rPr>
              <a:t>orders against </a:t>
            </a:r>
            <a:r>
              <a:rPr lang="en-US" sz="3200" dirty="0" smtClean="0">
                <a:solidFill>
                  <a:schemeClr val="bg1"/>
                </a:solidFill>
              </a:rPr>
              <a:t>credit </a:t>
            </a:r>
            <a:r>
              <a:rPr lang="en-US" sz="3200" dirty="0">
                <a:solidFill>
                  <a:schemeClr val="bg1"/>
                </a:solidFill>
              </a:rPr>
              <a:t>unions with assets of greater than $10 billion; and</a:t>
            </a:r>
          </a:p>
          <a:p>
            <a:pPr marL="457200" lvl="0" indent="-457200">
              <a:buFont typeface="Arial" pitchFamily="34" charset="0"/>
              <a:buChar char="•"/>
            </a:pPr>
            <a:r>
              <a:rPr lang="en-US" sz="3200" dirty="0">
                <a:solidFill>
                  <a:schemeClr val="bg1"/>
                </a:solidFill>
              </a:rPr>
              <a:t>Take over consumer protection issues related to RESPA and certain consumer rules previously under the authority of the Federal Trade Commission. </a:t>
            </a:r>
          </a:p>
          <a:p>
            <a:endParaRPr lang="en-US" sz="3000" dirty="0" smtClean="0">
              <a:solidFill>
                <a:schemeClr val="bg1"/>
              </a:solidFill>
            </a:endParaRPr>
          </a:p>
          <a:p>
            <a:endParaRPr lang="en-US" dirty="0"/>
          </a:p>
        </p:txBody>
      </p:sp>
    </p:spTree>
    <p:extLst>
      <p:ext uri="{BB962C8B-B14F-4D97-AF65-F5344CB8AC3E}">
        <p14:creationId xmlns:p14="http://schemas.microsoft.com/office/powerpoint/2010/main" xmlns="" val="4566007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8" name="Picture 6" descr="http://mickdoesloans.files.wordpress.com/2012/07/cfp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76528" y="1547192"/>
            <a:ext cx="5499100" cy="378063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486400" y="1371600"/>
            <a:ext cx="1306768" cy="2785378"/>
          </a:xfrm>
          <a:prstGeom prst="rect">
            <a:avLst/>
          </a:prstGeom>
          <a:noFill/>
        </p:spPr>
        <p:txBody>
          <a:bodyPr wrap="none" rtlCol="0">
            <a:spAutoFit/>
          </a:bodyPr>
          <a:lstStyle/>
          <a:p>
            <a:r>
              <a:rPr lang="en-US" sz="175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0" name="TextBox 9"/>
          <p:cNvSpPr txBox="1"/>
          <p:nvPr/>
        </p:nvSpPr>
        <p:spPr>
          <a:xfrm rot="20355334">
            <a:off x="810422" y="1112698"/>
            <a:ext cx="968535" cy="1631216"/>
          </a:xfrm>
          <a:prstGeom prst="rect">
            <a:avLst/>
          </a:prstGeom>
          <a:noFill/>
        </p:spPr>
        <p:txBody>
          <a:bodyPr wrap="none" rtlCol="0">
            <a:spAutoFit/>
          </a:bodyPr>
          <a:lstStyle/>
          <a:p>
            <a:r>
              <a:rPr lang="en-US" sz="10000" b="1" dirty="0">
                <a:solidFill>
                  <a:schemeClr val="bg1"/>
                </a:solidFill>
                <a:effectLst>
                  <a:outerShdw blurRad="38100" dist="38100" dir="2700000" algn="tl">
                    <a:srgbClr val="000000">
                      <a:alpha val="43137"/>
                    </a:srgbClr>
                  </a:outerShdw>
                </a:effectLst>
                <a:latin typeface="Arial" pitchFamily="34" charset="0"/>
                <a:cs typeface="Arial" pitchFamily="34" charset="0"/>
              </a:rPr>
              <a:t>?</a:t>
            </a:r>
          </a:p>
        </p:txBody>
      </p:sp>
      <p:sp>
        <p:nvSpPr>
          <p:cNvPr id="11" name="TextBox 10"/>
          <p:cNvSpPr txBox="1"/>
          <p:nvPr/>
        </p:nvSpPr>
        <p:spPr>
          <a:xfrm rot="1301319">
            <a:off x="7344094" y="4690651"/>
            <a:ext cx="968535" cy="1631216"/>
          </a:xfrm>
          <a:prstGeom prst="rect">
            <a:avLst/>
          </a:prstGeom>
          <a:noFill/>
        </p:spPr>
        <p:txBody>
          <a:bodyPr wrap="none" rtlCol="0">
            <a:spAutoFit/>
          </a:bodyPr>
          <a:lstStyle/>
          <a:p>
            <a:r>
              <a:rPr lang="en-US" sz="10000" b="1" dirty="0">
                <a:solidFill>
                  <a:srgbClr val="0000FF"/>
                </a:solidFill>
                <a:effectLst>
                  <a:outerShdw blurRad="38100" dist="38100" dir="2700000" algn="tl">
                    <a:srgbClr val="000000">
                      <a:alpha val="43137"/>
                    </a:srgbClr>
                  </a:outerShdw>
                </a:effectLst>
                <a:latin typeface="Arial" pitchFamily="34" charset="0"/>
                <a:cs typeface="Arial" pitchFamily="34" charset="0"/>
              </a:rPr>
              <a:t>?</a:t>
            </a:r>
          </a:p>
        </p:txBody>
      </p:sp>
      <p:sp>
        <p:nvSpPr>
          <p:cNvPr id="12" name="TextBox 11"/>
          <p:cNvSpPr txBox="1"/>
          <p:nvPr/>
        </p:nvSpPr>
        <p:spPr>
          <a:xfrm rot="20250385">
            <a:off x="6952878" y="527251"/>
            <a:ext cx="1164101" cy="2015936"/>
          </a:xfrm>
          <a:prstGeom prst="rect">
            <a:avLst/>
          </a:prstGeom>
          <a:noFill/>
        </p:spPr>
        <p:txBody>
          <a:bodyPr wrap="none" rtlCol="0">
            <a:spAutoFit/>
          </a:bodyPr>
          <a:lstStyle/>
          <a:p>
            <a:r>
              <a:rPr lang="en-US" sz="125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p:txBody>
      </p:sp>
      <p:sp>
        <p:nvSpPr>
          <p:cNvPr id="13" name="TextBox 12"/>
          <p:cNvSpPr txBox="1"/>
          <p:nvPr/>
        </p:nvSpPr>
        <p:spPr>
          <a:xfrm rot="2495723">
            <a:off x="430353" y="3969629"/>
            <a:ext cx="1359668" cy="2400657"/>
          </a:xfrm>
          <a:prstGeom prst="rect">
            <a:avLst/>
          </a:prstGeom>
          <a:noFill/>
        </p:spPr>
        <p:txBody>
          <a:bodyPr wrap="none" rtlCol="0">
            <a:spAutoFit/>
          </a:bodyPr>
          <a:lstStyle/>
          <a:p>
            <a:r>
              <a:rPr lang="en-US" sz="15000" b="1" dirty="0">
                <a:solidFill>
                  <a:srgbClr val="FF6600"/>
                </a:solidFill>
                <a:effectLst>
                  <a:outerShdw blurRad="38100" dist="38100" dir="2700000" algn="tl">
                    <a:srgbClr val="000000">
                      <a:alpha val="43137"/>
                    </a:srgbClr>
                  </a:outerShdw>
                </a:effectLst>
                <a:latin typeface="Arial" pitchFamily="34" charset="0"/>
                <a:cs typeface="Arial" pitchFamily="34" charset="0"/>
              </a:rPr>
              <a:t>?</a:t>
            </a:r>
          </a:p>
        </p:txBody>
      </p:sp>
      <p:sp>
        <p:nvSpPr>
          <p:cNvPr id="14" name="TextBox 13"/>
          <p:cNvSpPr txBox="1"/>
          <p:nvPr/>
        </p:nvSpPr>
        <p:spPr>
          <a:xfrm rot="721198">
            <a:off x="3079240" y="407455"/>
            <a:ext cx="811441" cy="1323439"/>
          </a:xfrm>
          <a:prstGeom prst="rect">
            <a:avLst/>
          </a:prstGeom>
          <a:noFill/>
        </p:spPr>
        <p:txBody>
          <a:bodyPr wrap="none" rtlCol="0">
            <a:spAutoFit/>
          </a:bodyPr>
          <a:lstStyle/>
          <a:p>
            <a:r>
              <a:rPr lang="en-US" sz="8000" b="1" dirty="0">
                <a:solidFill>
                  <a:srgbClr val="00B050"/>
                </a:solidFill>
                <a:effectLst>
                  <a:outerShdw blurRad="38100" dist="38100" dir="2700000" algn="tl">
                    <a:srgbClr val="000000">
                      <a:alpha val="43137"/>
                    </a:srgbClr>
                  </a:outerShdw>
                </a:effectLst>
                <a:latin typeface="Arial" pitchFamily="34" charset="0"/>
                <a:cs typeface="Arial" pitchFamily="34" charset="0"/>
              </a:rPr>
              <a:t>?</a:t>
            </a:r>
          </a:p>
        </p:txBody>
      </p:sp>
      <p:sp>
        <p:nvSpPr>
          <p:cNvPr id="15" name="TextBox 14"/>
          <p:cNvSpPr txBox="1"/>
          <p:nvPr/>
        </p:nvSpPr>
        <p:spPr>
          <a:xfrm rot="20839223">
            <a:off x="3267135" y="5404025"/>
            <a:ext cx="849913" cy="1400383"/>
          </a:xfrm>
          <a:prstGeom prst="rect">
            <a:avLst/>
          </a:prstGeom>
          <a:noFill/>
        </p:spPr>
        <p:txBody>
          <a:bodyPr wrap="none" rtlCol="0">
            <a:spAutoFit/>
          </a:bodyPr>
          <a:lstStyle/>
          <a:p>
            <a:r>
              <a:rPr lang="en-US" sz="8500" b="1" dirty="0">
                <a:solidFill>
                  <a:srgbClr val="FFFF00"/>
                </a:solidFill>
                <a:effectLst>
                  <a:outerShdw blurRad="38100" dist="38100" dir="2700000" algn="tl">
                    <a:srgbClr val="000000">
                      <a:alpha val="43137"/>
                    </a:srgbClr>
                  </a:outerShdw>
                </a:effectLst>
                <a:latin typeface="Arial" pitchFamily="34" charset="0"/>
                <a:cs typeface="Arial" pitchFamily="34" charset="0"/>
              </a:rPr>
              <a:t>?</a:t>
            </a:r>
          </a:p>
        </p:txBody>
      </p:sp>
      <p:sp>
        <p:nvSpPr>
          <p:cNvPr id="16" name="TextBox 15"/>
          <p:cNvSpPr txBox="1"/>
          <p:nvPr/>
        </p:nvSpPr>
        <p:spPr>
          <a:xfrm>
            <a:off x="5385501" y="5058389"/>
            <a:ext cx="968535" cy="1631216"/>
          </a:xfrm>
          <a:prstGeom prst="rect">
            <a:avLst/>
          </a:prstGeom>
          <a:noFill/>
        </p:spPr>
        <p:txBody>
          <a:bodyPr wrap="none" rtlCol="0">
            <a:spAutoFit/>
          </a:bodyPr>
          <a:lstStyle/>
          <a:p>
            <a:r>
              <a:rPr lang="en-US" sz="10000" b="1" dirty="0">
                <a:solidFill>
                  <a:srgbClr val="660066"/>
                </a:solidFill>
                <a:effectLst>
                  <a:outerShdw blurRad="38100" dist="38100" dir="2700000" algn="tl">
                    <a:srgbClr val="000000">
                      <a:alpha val="43137"/>
                    </a:srgbClr>
                  </a:outerShdw>
                </a:effectLst>
                <a:latin typeface="Arial" pitchFamily="34" charset="0"/>
                <a:cs typeface="Arial" pitchFamily="34" charset="0"/>
              </a:rPr>
              <a:t>?</a:t>
            </a:r>
          </a:p>
        </p:txBody>
      </p:sp>
      <p:sp>
        <p:nvSpPr>
          <p:cNvPr id="17" name="TextBox 16"/>
          <p:cNvSpPr txBox="1"/>
          <p:nvPr/>
        </p:nvSpPr>
        <p:spPr>
          <a:xfrm rot="1179794">
            <a:off x="507883" y="545563"/>
            <a:ext cx="497252" cy="707886"/>
          </a:xfrm>
          <a:prstGeom prst="rect">
            <a:avLst/>
          </a:prstGeom>
          <a:noFill/>
        </p:spPr>
        <p:txBody>
          <a:bodyPr wrap="none" rtlCol="0">
            <a:spAutoFit/>
          </a:bodyPr>
          <a:lstStyle/>
          <a:p>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p:txBody>
      </p:sp>
      <p:sp>
        <p:nvSpPr>
          <p:cNvPr id="18" name="TextBox 17"/>
          <p:cNvSpPr txBox="1"/>
          <p:nvPr/>
        </p:nvSpPr>
        <p:spPr>
          <a:xfrm rot="20559401">
            <a:off x="660283" y="2925588"/>
            <a:ext cx="497252" cy="707886"/>
          </a:xfrm>
          <a:prstGeom prst="rect">
            <a:avLst/>
          </a:prstGeom>
          <a:noFill/>
        </p:spPr>
        <p:txBody>
          <a:bodyPr wrap="none" rtlCol="0">
            <a:spAutoFit/>
          </a:bodyPr>
          <a:lstStyle/>
          <a:p>
            <a:r>
              <a:rPr lang="en-US" sz="4000" b="1" dirty="0">
                <a:solidFill>
                  <a:srgbClr val="660066"/>
                </a:solidFill>
                <a:effectLst>
                  <a:outerShdw blurRad="38100" dist="38100" dir="2700000" algn="tl">
                    <a:srgbClr val="000000">
                      <a:alpha val="43137"/>
                    </a:srgbClr>
                  </a:outerShdw>
                </a:effectLst>
                <a:latin typeface="Arial" pitchFamily="34" charset="0"/>
                <a:cs typeface="Arial" pitchFamily="34" charset="0"/>
              </a:rPr>
              <a:t>?</a:t>
            </a:r>
          </a:p>
        </p:txBody>
      </p:sp>
      <p:sp>
        <p:nvSpPr>
          <p:cNvPr id="19" name="TextBox 18"/>
          <p:cNvSpPr txBox="1"/>
          <p:nvPr/>
        </p:nvSpPr>
        <p:spPr>
          <a:xfrm rot="2649232">
            <a:off x="4884547" y="640102"/>
            <a:ext cx="497252" cy="707886"/>
          </a:xfrm>
          <a:prstGeom prst="rect">
            <a:avLst/>
          </a:prstGeom>
          <a:noFill/>
        </p:spPr>
        <p:txBody>
          <a:bodyPr wrap="none" rtlCol="0">
            <a:spAutoFit/>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a:t>
            </a:r>
          </a:p>
        </p:txBody>
      </p:sp>
      <p:sp>
        <p:nvSpPr>
          <p:cNvPr id="20" name="TextBox 19"/>
          <p:cNvSpPr txBox="1"/>
          <p:nvPr/>
        </p:nvSpPr>
        <p:spPr>
          <a:xfrm>
            <a:off x="7878025" y="3023683"/>
            <a:ext cx="497252" cy="707886"/>
          </a:xfrm>
          <a:prstGeom prst="rect">
            <a:avLst/>
          </a:prstGeom>
          <a:noFill/>
        </p:spPr>
        <p:txBody>
          <a:bodyPr wrap="none" rtlCol="0">
            <a:spAutoFit/>
          </a:bodyPr>
          <a:lstStyle/>
          <a:p>
            <a:r>
              <a:rPr lang="en-US" sz="4000" b="1" dirty="0">
                <a:solidFill>
                  <a:srgbClr val="00B050"/>
                </a:solidFill>
                <a:effectLst>
                  <a:outerShdw blurRad="38100" dist="38100" dir="2700000" algn="tl">
                    <a:srgbClr val="000000">
                      <a:alpha val="43137"/>
                    </a:srgbClr>
                  </a:outerShdw>
                </a:effectLst>
                <a:latin typeface="Arial" pitchFamily="34" charset="0"/>
                <a:cs typeface="Arial" pitchFamily="34" charset="0"/>
              </a:rPr>
              <a:t>?</a:t>
            </a:r>
          </a:p>
        </p:txBody>
      </p:sp>
      <p:sp>
        <p:nvSpPr>
          <p:cNvPr id="21" name="TextBox 20"/>
          <p:cNvSpPr txBox="1"/>
          <p:nvPr/>
        </p:nvSpPr>
        <p:spPr>
          <a:xfrm>
            <a:off x="2614916" y="4156978"/>
            <a:ext cx="497252" cy="707886"/>
          </a:xfrm>
          <a:prstGeom prst="rect">
            <a:avLst/>
          </a:prstGeom>
          <a:noFill/>
        </p:spPr>
        <p:txBody>
          <a:bodyPr wrap="none" rtlCol="0">
            <a:spAutoFit/>
          </a:bodyPr>
          <a:lstStyle/>
          <a:p>
            <a:r>
              <a:rPr lang="en-US" sz="4000" b="1" dirty="0">
                <a:solidFill>
                  <a:srgbClr val="CC0099"/>
                </a:solidFill>
                <a:effectLst>
                  <a:outerShdw blurRad="38100" dist="38100" dir="2700000" algn="tl">
                    <a:srgbClr val="000000">
                      <a:alpha val="43137"/>
                    </a:srgbClr>
                  </a:outerShdw>
                </a:effectLst>
                <a:latin typeface="Arial" pitchFamily="34" charset="0"/>
                <a:cs typeface="Arial" pitchFamily="34" charset="0"/>
              </a:rPr>
              <a:t>?</a:t>
            </a:r>
          </a:p>
        </p:txBody>
      </p:sp>
      <p:sp>
        <p:nvSpPr>
          <p:cNvPr id="22" name="TextBox 21"/>
          <p:cNvSpPr txBox="1"/>
          <p:nvPr/>
        </p:nvSpPr>
        <p:spPr>
          <a:xfrm rot="1189499">
            <a:off x="8331138" y="459201"/>
            <a:ext cx="497252" cy="707886"/>
          </a:xfrm>
          <a:prstGeom prst="rect">
            <a:avLst/>
          </a:prstGeom>
          <a:noFill/>
        </p:spPr>
        <p:txBody>
          <a:bodyPr wrap="none" rtlCol="0">
            <a:spAutoFit/>
          </a:bodyPr>
          <a:lstStyle/>
          <a:p>
            <a:r>
              <a:rPr lang="en-US" sz="4000" b="1" dirty="0">
                <a:solidFill>
                  <a:srgbClr val="FF6600"/>
                </a:solidFill>
                <a:effectLst>
                  <a:outerShdw blurRad="38100" dist="38100" dir="2700000" algn="tl">
                    <a:srgbClr val="000000">
                      <a:alpha val="43137"/>
                    </a:srgbClr>
                  </a:outerShdw>
                </a:effectLst>
                <a:latin typeface="Arial" pitchFamily="34" charset="0"/>
                <a:cs typeface="Arial" pitchFamily="34" charset="0"/>
              </a:rPr>
              <a:t>?</a:t>
            </a:r>
          </a:p>
        </p:txBody>
      </p:sp>
      <p:sp>
        <p:nvSpPr>
          <p:cNvPr id="23" name="TextBox 22"/>
          <p:cNvSpPr txBox="1"/>
          <p:nvPr/>
        </p:nvSpPr>
        <p:spPr>
          <a:xfrm rot="2012564">
            <a:off x="2224572" y="1193247"/>
            <a:ext cx="497252" cy="707886"/>
          </a:xfrm>
          <a:prstGeom prst="rect">
            <a:avLst/>
          </a:prstGeom>
          <a:noFill/>
        </p:spPr>
        <p:txBody>
          <a:bodyPr wrap="none" rtlCol="0">
            <a:spAutoFit/>
          </a:bodyPr>
          <a:lstStyle/>
          <a:p>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a:t>
            </a:r>
          </a:p>
        </p:txBody>
      </p:sp>
    </p:spTree>
    <p:extLst>
      <p:ext uri="{BB962C8B-B14F-4D97-AF65-F5344CB8AC3E}">
        <p14:creationId xmlns:p14="http://schemas.microsoft.com/office/powerpoint/2010/main" xmlns="" val="9950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par>
                          <p:cTn id="24" fill="hold">
                            <p:stCondLst>
                              <p:cond delay="8500"/>
                            </p:stCondLst>
                            <p:childTnLst>
                              <p:par>
                                <p:cTn id="25" presetID="6"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par>
                          <p:cTn id="28" fill="hold">
                            <p:stCondLst>
                              <p:cond delay="10500"/>
                            </p:stCondLst>
                            <p:childTnLst>
                              <p:par>
                                <p:cTn id="29" presetID="6"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par>
                          <p:cTn id="32" fill="hold">
                            <p:stCondLst>
                              <p:cond delay="12500"/>
                            </p:stCondLst>
                            <p:childTnLst>
                              <p:par>
                                <p:cTn id="33" presetID="6"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2000"/>
                                        <p:tgtEl>
                                          <p:spTgt spid="16"/>
                                        </p:tgtEl>
                                      </p:cBhvr>
                                    </p:animEffect>
                                  </p:childTnLst>
                                </p:cTn>
                              </p:par>
                            </p:childTnLst>
                          </p:cTn>
                        </p:par>
                        <p:par>
                          <p:cTn id="36" fill="hold">
                            <p:stCondLst>
                              <p:cond delay="14500"/>
                            </p:stCondLst>
                            <p:childTnLst>
                              <p:par>
                                <p:cTn id="37" presetID="6"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par>
                          <p:cTn id="40" fill="hold">
                            <p:stCondLst>
                              <p:cond delay="16500"/>
                            </p:stCondLst>
                            <p:childTnLst>
                              <p:par>
                                <p:cTn id="41" presetID="6" presetClass="entr" presetSubtype="16"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childTnLst>
                          </p:cTn>
                        </p:par>
                        <p:par>
                          <p:cTn id="44" fill="hold">
                            <p:stCondLst>
                              <p:cond delay="18500"/>
                            </p:stCondLst>
                            <p:childTnLst>
                              <p:par>
                                <p:cTn id="45" presetID="6"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2000"/>
                                        <p:tgtEl>
                                          <p:spTgt spid="19"/>
                                        </p:tgtEl>
                                      </p:cBhvr>
                                    </p:animEffect>
                                  </p:childTnLst>
                                </p:cTn>
                              </p:par>
                            </p:childTnLst>
                          </p:cTn>
                        </p:par>
                        <p:par>
                          <p:cTn id="48" fill="hold">
                            <p:stCondLst>
                              <p:cond delay="20500"/>
                            </p:stCondLst>
                            <p:childTnLst>
                              <p:par>
                                <p:cTn id="49" presetID="6"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in)">
                                      <p:cBhvr>
                                        <p:cTn id="51" dur="2000"/>
                                        <p:tgtEl>
                                          <p:spTgt spid="20"/>
                                        </p:tgtEl>
                                      </p:cBhvr>
                                    </p:animEffect>
                                  </p:childTnLst>
                                </p:cTn>
                              </p:par>
                            </p:childTnLst>
                          </p:cTn>
                        </p:par>
                        <p:par>
                          <p:cTn id="52" fill="hold">
                            <p:stCondLst>
                              <p:cond delay="22500"/>
                            </p:stCondLst>
                            <p:childTnLst>
                              <p:par>
                                <p:cTn id="53" presetID="6"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childTnLst>
                          </p:cTn>
                        </p:par>
                        <p:par>
                          <p:cTn id="56" fill="hold">
                            <p:stCondLst>
                              <p:cond delay="24500"/>
                            </p:stCondLst>
                            <p:childTnLst>
                              <p:par>
                                <p:cTn id="57" presetID="6"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circle(in)">
                                      <p:cBhvr>
                                        <p:cTn id="59" dur="2000"/>
                                        <p:tgtEl>
                                          <p:spTgt spid="22"/>
                                        </p:tgtEl>
                                      </p:cBhvr>
                                    </p:animEffect>
                                  </p:childTnLst>
                                </p:cTn>
                              </p:par>
                            </p:childTnLst>
                          </p:cTn>
                        </p:par>
                        <p:par>
                          <p:cTn id="60" fill="hold">
                            <p:stCondLst>
                              <p:cond delay="26500"/>
                            </p:stCondLst>
                            <p:childTnLst>
                              <p:par>
                                <p:cTn id="61" presetID="6" presetClass="entr" presetSubtype="16"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circle(in)">
                                      <p:cBhvr>
                                        <p:cTn id="6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0400" y="0"/>
            <a:ext cx="5943600" cy="6884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1"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0742" y="457200"/>
            <a:ext cx="476878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ubtitle 4"/>
          <p:cNvSpPr>
            <a:spLocks noGrp="1"/>
          </p:cNvSpPr>
          <p:nvPr>
            <p:ph type="subTitle" idx="1"/>
          </p:nvPr>
        </p:nvSpPr>
        <p:spPr>
          <a:xfrm>
            <a:off x="44245" y="3657600"/>
            <a:ext cx="3689555" cy="2043912"/>
          </a:xfrm>
        </p:spPr>
        <p:txBody>
          <a:bodyPr>
            <a:noAutofit/>
          </a:bodyPr>
          <a:lstStyle/>
          <a:p>
            <a:r>
              <a:rPr lang="en-US" sz="60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Thank You!</a:t>
            </a:r>
            <a:endParaRPr lang="en-US" sz="60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270374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Remittance Rule</a:t>
            </a:r>
            <a:endParaRPr lang="en-US" sz="4500" b="1" dirty="0">
              <a:solidFill>
                <a:srgbClr val="92D05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752600"/>
            <a:ext cx="8382000" cy="3831818"/>
          </a:xfrm>
          <a:prstGeom prst="rect">
            <a:avLst/>
          </a:prstGeom>
          <a:noFill/>
        </p:spPr>
        <p:txBody>
          <a:bodyPr wrap="square" rtlCol="0">
            <a:spAutoFit/>
          </a:bodyPr>
          <a:lstStyle/>
          <a:p>
            <a:pPr algn="ctr"/>
            <a:r>
              <a:rPr lang="en-US" sz="3000" dirty="0" smtClean="0">
                <a:solidFill>
                  <a:schemeClr val="bg1"/>
                </a:solidFill>
              </a:rPr>
              <a:t>CFPB Temporary Delay of Rule</a:t>
            </a:r>
          </a:p>
          <a:p>
            <a:pPr algn="ctr"/>
            <a:endParaRPr lang="en-US" sz="3000" dirty="0">
              <a:solidFill>
                <a:schemeClr val="bg1"/>
              </a:solidFill>
            </a:endParaRPr>
          </a:p>
          <a:p>
            <a:pPr algn="ctr"/>
            <a:r>
              <a:rPr lang="en-US" sz="3000" dirty="0" smtClean="0">
                <a:solidFill>
                  <a:schemeClr val="bg1"/>
                </a:solidFill>
              </a:rPr>
              <a:t>&amp;</a:t>
            </a:r>
          </a:p>
          <a:p>
            <a:pPr algn="ctr"/>
            <a:endParaRPr lang="en-US" sz="3000" dirty="0" smtClean="0">
              <a:solidFill>
                <a:schemeClr val="bg1"/>
              </a:solidFill>
            </a:endParaRPr>
          </a:p>
          <a:p>
            <a:pPr algn="ctr"/>
            <a:r>
              <a:rPr lang="en-US" sz="3000" dirty="0" smtClean="0">
                <a:solidFill>
                  <a:schemeClr val="bg1"/>
                </a:solidFill>
              </a:rPr>
              <a:t>Request for Comment</a:t>
            </a:r>
          </a:p>
          <a:p>
            <a:pPr algn="ctr"/>
            <a:r>
              <a:rPr lang="en-US" sz="3000" dirty="0">
                <a:solidFill>
                  <a:schemeClr val="bg1"/>
                </a:solidFill>
              </a:rPr>
              <a:t>	</a:t>
            </a:r>
            <a:r>
              <a:rPr lang="en-US" sz="3000" dirty="0" smtClean="0">
                <a:solidFill>
                  <a:schemeClr val="bg1"/>
                </a:solidFill>
              </a:rPr>
              <a:t>	</a:t>
            </a:r>
          </a:p>
          <a:p>
            <a:pPr algn="ctr"/>
            <a:r>
              <a:rPr lang="en-US" sz="4500" b="1" dirty="0" smtClean="0">
                <a:solidFill>
                  <a:srgbClr val="0000FF"/>
                </a:solidFill>
              </a:rPr>
              <a:t>January 22, 2013</a:t>
            </a:r>
          </a:p>
          <a:p>
            <a:pPr algn="ctr"/>
            <a:endParaRPr lang="en-US" dirty="0"/>
          </a:p>
        </p:txBody>
      </p:sp>
    </p:spTree>
    <p:extLst>
      <p:ext uri="{BB962C8B-B14F-4D97-AF65-F5344CB8AC3E}">
        <p14:creationId xmlns:p14="http://schemas.microsoft.com/office/powerpoint/2010/main" xmlns="" val="2338428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96000"/>
                    </a14:imgEffect>
                    <a14:imgEffect>
                      <a14:saturation sat="33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6927"/>
            <a:ext cx="9144000" cy="6864928"/>
          </a:xfrm>
          <a:prstGeom prst="rect">
            <a:avLst/>
          </a:prstGeom>
          <a:noFill/>
          <a:ln>
            <a:noFill/>
          </a:ln>
          <a:effectLst>
            <a:glow rad="139700">
              <a:schemeClr val="accent3">
                <a:satMod val="175000"/>
                <a:alpha val="40000"/>
              </a:schemeClr>
            </a:glow>
            <a:outerShdw dist="35921" dir="2700000" algn="ctr" rotWithShape="0">
              <a:schemeClr val="bg2"/>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152400" y="304800"/>
            <a:ext cx="4038600" cy="1470025"/>
          </a:xfrm>
        </p:spPr>
        <p:txBody>
          <a:bodyPr>
            <a:normAutofit/>
          </a:bodyPr>
          <a:lstStyle/>
          <a:p>
            <a:r>
              <a:rPr lang="en-US" sz="6000" b="1" dirty="0" smtClean="0">
                <a:latin typeface="Times New Roman" pitchFamily="18" charset="0"/>
                <a:cs typeface="Times New Roman" pitchFamily="18" charset="0"/>
              </a:rPr>
              <a:t>CFPB</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17206" y="0"/>
            <a:ext cx="6400800" cy="1066800"/>
          </a:xfrm>
        </p:spPr>
        <p:txBody>
          <a:bodyPr>
            <a:normAutofit fontScale="92500" lnSpcReduction="20000"/>
          </a:bodyPr>
          <a:lstStyle/>
          <a:p>
            <a:pPr algn="l">
              <a:spcBef>
                <a:spcPts val="0"/>
              </a:spcBef>
            </a:pPr>
            <a:r>
              <a:rPr lang="en-US" sz="80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 </a:t>
            </a:r>
            <a:r>
              <a:rPr lang="en-US" sz="4500" b="1" dirty="0" smtClean="0">
                <a:solidFill>
                  <a:srgbClr val="92D050"/>
                </a:solidFill>
                <a:effectLst>
                  <a:outerShdw blurRad="38100" dist="38100" dir="2700000" algn="tl">
                    <a:srgbClr val="000000">
                      <a:alpha val="43137"/>
                    </a:srgbClr>
                  </a:outerShdw>
                </a:effectLst>
                <a:latin typeface="Arial" pitchFamily="34" charset="0"/>
                <a:cs typeface="Arial" pitchFamily="34" charset="0"/>
              </a:rPr>
              <a:t>Remittance Rule</a:t>
            </a:r>
            <a:endParaRPr lang="en-US" sz="4500" b="1" dirty="0">
              <a:solidFill>
                <a:srgbClr val="92D05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57200" y="1752600"/>
            <a:ext cx="8382000" cy="2908489"/>
          </a:xfrm>
          <a:prstGeom prst="rect">
            <a:avLst/>
          </a:prstGeom>
          <a:noFill/>
        </p:spPr>
        <p:txBody>
          <a:bodyPr wrap="square" rtlCol="0">
            <a:spAutoFit/>
          </a:bodyPr>
          <a:lstStyle/>
          <a:p>
            <a:pPr algn="ctr"/>
            <a:r>
              <a:rPr lang="en-US" sz="3000" dirty="0" smtClean="0">
                <a:solidFill>
                  <a:schemeClr val="bg1"/>
                </a:solidFill>
              </a:rPr>
              <a:t>International Remittance Transfer Rule</a:t>
            </a:r>
          </a:p>
          <a:p>
            <a:pPr algn="ctr"/>
            <a:endParaRPr lang="en-US" sz="3000" dirty="0">
              <a:solidFill>
                <a:schemeClr val="bg1"/>
              </a:solidFill>
            </a:endParaRPr>
          </a:p>
          <a:p>
            <a:pPr algn="ctr"/>
            <a:r>
              <a:rPr lang="en-US" sz="3000" dirty="0" smtClean="0">
                <a:solidFill>
                  <a:schemeClr val="bg1"/>
                </a:solidFill>
              </a:rPr>
              <a:t>Effective Date</a:t>
            </a:r>
          </a:p>
          <a:p>
            <a:pPr algn="ctr"/>
            <a:endParaRPr lang="en-US" sz="3000" dirty="0" smtClean="0">
              <a:solidFill>
                <a:schemeClr val="bg1"/>
              </a:solidFill>
            </a:endParaRPr>
          </a:p>
          <a:p>
            <a:pPr algn="ctr"/>
            <a:r>
              <a:rPr lang="en-US" sz="4500" b="1" dirty="0" smtClean="0">
                <a:solidFill>
                  <a:srgbClr val="0000FF"/>
                </a:solidFill>
              </a:rPr>
              <a:t>90 Days After the Final Rule</a:t>
            </a:r>
          </a:p>
          <a:p>
            <a:pPr algn="ctr"/>
            <a:endParaRPr lang="en-US" dirty="0"/>
          </a:p>
        </p:txBody>
      </p:sp>
    </p:spTree>
    <p:extLst>
      <p:ext uri="{BB962C8B-B14F-4D97-AF65-F5344CB8AC3E}">
        <p14:creationId xmlns:p14="http://schemas.microsoft.com/office/powerpoint/2010/main" xmlns="" val="2412722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1921</TotalTime>
  <Words>2470</Words>
  <Application>Microsoft Office PowerPoint</Application>
  <PresentationFormat>On-screen Show (4:3)</PresentationFormat>
  <Paragraphs>588</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Slide 1</vt:lpstr>
      <vt:lpstr>CFPB</vt:lpstr>
      <vt:lpstr>Slide 3</vt:lpstr>
      <vt:lpstr>CFPB</vt:lpstr>
      <vt:lpstr>CFPB</vt:lpstr>
      <vt:lpstr>CFPB</vt:lpstr>
      <vt:lpstr>CFPB</vt:lpstr>
      <vt:lpstr>CFPB</vt:lpstr>
      <vt:lpstr>CFPB</vt:lpstr>
      <vt:lpstr>Slide 10</vt:lpstr>
      <vt:lpstr>CFPB</vt:lpstr>
      <vt:lpstr>Slide 12</vt:lpstr>
      <vt:lpstr>Slide 13</vt:lpstr>
      <vt:lpstr>Slide 14</vt:lpstr>
      <vt:lpstr>Slide 15</vt:lpstr>
      <vt:lpstr>Slide 16</vt:lpstr>
      <vt:lpstr>Slide 17</vt:lpstr>
      <vt:lpstr>Slide 18</vt:lpstr>
      <vt:lpstr>CFPB</vt:lpstr>
      <vt:lpstr>CFPB</vt:lpstr>
      <vt:lpstr>CFPB</vt:lpstr>
      <vt:lpstr>CFPB</vt:lpstr>
      <vt:lpstr>CFPB</vt:lpstr>
      <vt:lpstr>CFPB</vt:lpstr>
      <vt:lpstr>CFPB</vt:lpstr>
      <vt:lpstr>Slide 26</vt:lpstr>
      <vt:lpstr>CFPB</vt:lpstr>
      <vt:lpstr>CFPB</vt:lpstr>
      <vt:lpstr>CFPB</vt:lpstr>
      <vt:lpstr>CFPB</vt:lpstr>
      <vt:lpstr>CFPB</vt:lpstr>
      <vt:lpstr>CFPB</vt:lpstr>
      <vt:lpstr>CFPB</vt:lpstr>
      <vt:lpstr>CFPB</vt:lpstr>
      <vt:lpstr>CFPB</vt:lpstr>
      <vt:lpstr>CFPB</vt:lpstr>
      <vt:lpstr>CFPB</vt:lpstr>
      <vt:lpstr>CFPB</vt:lpstr>
      <vt:lpstr>CFPB</vt:lpstr>
      <vt:lpstr>CFPB</vt:lpstr>
      <vt:lpstr>Slide 41</vt:lpstr>
      <vt:lpstr>CFPB</vt:lpstr>
      <vt:lpstr>CFPB</vt:lpstr>
      <vt:lpstr>CFPB</vt:lpstr>
      <vt:lpstr>CFPB</vt:lpstr>
      <vt:lpstr>CFPB</vt:lpstr>
      <vt:lpstr>CFPB</vt:lpstr>
      <vt:lpstr>CFPB</vt:lpstr>
      <vt:lpstr>CFPB</vt:lpstr>
      <vt:lpstr>CFPB</vt:lpstr>
      <vt:lpstr>CFPB</vt:lpstr>
      <vt:lpstr>CFPB</vt:lpstr>
      <vt:lpstr>CFPB</vt:lpstr>
      <vt:lpstr>CFPB</vt:lpstr>
      <vt:lpstr>CFPB</vt:lpstr>
      <vt:lpstr>CFPB</vt:lpstr>
      <vt:lpstr>CFPB</vt:lpstr>
      <vt:lpstr>CFPB</vt:lpstr>
      <vt:lpstr>CFPB</vt:lpstr>
      <vt:lpstr>CFPB</vt:lpstr>
      <vt:lpstr>Slide 61</vt:lpstr>
      <vt:lpstr>CFPB</vt:lpstr>
      <vt:lpstr>CFPB</vt:lpstr>
      <vt:lpstr>CFPB</vt:lpstr>
      <vt:lpstr>CFPB</vt:lpstr>
      <vt:lpstr>CFPB</vt:lpstr>
      <vt:lpstr>CFPB</vt:lpstr>
      <vt:lpstr>CFPB</vt:lpstr>
      <vt:lpstr>Slide 69</vt:lpstr>
      <vt:lpstr>CFPB</vt:lpstr>
      <vt:lpstr>CFPB</vt:lpstr>
      <vt:lpstr>CFPB</vt:lpstr>
      <vt:lpstr>CFPB</vt:lpstr>
      <vt:lpstr>Slide 74</vt:lpstr>
      <vt:lpstr>CFPB</vt:lpstr>
      <vt:lpstr>CFPB</vt:lpstr>
      <vt:lpstr>Slide 77</vt:lpstr>
      <vt:lpstr>Slide 78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Wolbert</dc:creator>
  <cp:lastModifiedBy>eam</cp:lastModifiedBy>
  <cp:revision>74</cp:revision>
  <cp:lastPrinted>2013-02-05T13:40:13Z</cp:lastPrinted>
  <dcterms:created xsi:type="dcterms:W3CDTF">2013-02-02T15:06:41Z</dcterms:created>
  <dcterms:modified xsi:type="dcterms:W3CDTF">2013-03-05T14:03:40Z</dcterms:modified>
</cp:coreProperties>
</file>