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8" r:id="rId4"/>
  </p:sldMasterIdLst>
  <p:notesMasterIdLst>
    <p:notesMasterId r:id="rId7"/>
  </p:notesMasterIdLst>
  <p:sldIdLst>
    <p:sldId id="261" r:id="rId5"/>
    <p:sldId id="264" r:id="rId6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5FA7"/>
    <a:srgbClr val="FFC70E"/>
    <a:srgbClr val="EF6400"/>
    <a:srgbClr val="0B0942"/>
    <a:srgbClr val="361064"/>
    <a:srgbClr val="9AB05E"/>
    <a:srgbClr val="0F497B"/>
    <a:srgbClr val="0414FF"/>
    <a:srgbClr val="6C6C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6" autoAdjust="0"/>
    <p:restoredTop sz="94587" autoAdjust="0"/>
  </p:normalViewPr>
  <p:slideViewPr>
    <p:cSldViewPr snapToGrid="0" snapToObjects="1">
      <p:cViewPr>
        <p:scale>
          <a:sx n="70" d="100"/>
          <a:sy n="70" d="100"/>
        </p:scale>
        <p:origin x="2196" y="192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4" d="100"/>
          <a:sy n="74" d="100"/>
        </p:scale>
        <p:origin x="-5424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517EF-8519-114A-8CA1-7A89AB1AE7FF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3438" y="685800"/>
            <a:ext cx="2651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9989A-4151-394A-8451-6BD386AEE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32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9989A-4151-394A-8451-6BD386AEE9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249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9989A-4151-394A-8451-6BD386AEE9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33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5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41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11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82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52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234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94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364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F4D4-3DE7-3041-A2F4-A584D1EF8D77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7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F4D4-3DE7-3041-A2F4-A584D1EF8D77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5A5E-A9E1-9A43-8411-C0338223E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91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F4D4-3DE7-3041-A2F4-A584D1EF8D77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5A5E-A9E1-9A43-8411-C0338223E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3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F4D4-3DE7-3041-A2F4-A584D1EF8D77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5A5E-A9E1-9A43-8411-C0338223E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90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6"/>
            <a:ext cx="6606540" cy="1997710"/>
          </a:xfrm>
        </p:spPr>
        <p:txBody>
          <a:bodyPr anchor="t"/>
          <a:lstStyle>
            <a:lvl1pPr algn="l">
              <a:defRPr sz="58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933">
                <a:solidFill>
                  <a:schemeClr val="tx1">
                    <a:tint val="75000"/>
                  </a:schemeClr>
                </a:solidFill>
              </a:defRPr>
            </a:lvl1pPr>
            <a:lvl2pPr marL="670575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2pPr>
            <a:lvl3pPr marL="1341150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3pPr>
            <a:lvl4pPr marL="2011726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4pPr>
            <a:lvl5pPr marL="2682301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5pPr>
            <a:lvl6pPr marL="3352876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6pPr>
            <a:lvl7pPr marL="4023451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7pPr>
            <a:lvl8pPr marL="4694027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8pPr>
            <a:lvl9pPr marL="5364602" indent="0">
              <a:buNone/>
              <a:defRPr sz="20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F4D4-3DE7-3041-A2F4-A584D1EF8D77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55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4107"/>
            </a:lvl1pPr>
            <a:lvl2pPr>
              <a:defRPr sz="3520"/>
            </a:lvl2pPr>
            <a:lvl3pPr>
              <a:defRPr sz="2933"/>
            </a:lvl3pPr>
            <a:lvl4pPr>
              <a:defRPr sz="2640"/>
            </a:lvl4pPr>
            <a:lvl5pPr>
              <a:defRPr sz="2640"/>
            </a:lvl5pPr>
            <a:lvl6pPr>
              <a:defRPr sz="2640"/>
            </a:lvl6pPr>
            <a:lvl7pPr>
              <a:defRPr sz="2640"/>
            </a:lvl7pPr>
            <a:lvl8pPr>
              <a:defRPr sz="2640"/>
            </a:lvl8pPr>
            <a:lvl9pPr>
              <a:defRPr sz="26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4107"/>
            </a:lvl1pPr>
            <a:lvl2pPr>
              <a:defRPr sz="3520"/>
            </a:lvl2pPr>
            <a:lvl3pPr>
              <a:defRPr sz="2933"/>
            </a:lvl3pPr>
            <a:lvl4pPr>
              <a:defRPr sz="2640"/>
            </a:lvl4pPr>
            <a:lvl5pPr>
              <a:defRPr sz="2640"/>
            </a:lvl5pPr>
            <a:lvl6pPr>
              <a:defRPr sz="2640"/>
            </a:lvl6pPr>
            <a:lvl7pPr>
              <a:defRPr sz="2640"/>
            </a:lvl7pPr>
            <a:lvl8pPr>
              <a:defRPr sz="2640"/>
            </a:lvl8pPr>
            <a:lvl9pPr>
              <a:defRPr sz="26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F4D4-3DE7-3041-A2F4-A584D1EF8D77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5A5E-A9E1-9A43-8411-C0338223E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35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500"/>
            <a:ext cx="3434160" cy="938319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3520"/>
            </a:lvl1pPr>
            <a:lvl2pPr>
              <a:defRPr sz="2933"/>
            </a:lvl2pPr>
            <a:lvl3pPr>
              <a:defRPr sz="2640"/>
            </a:lvl3pPr>
            <a:lvl4pPr>
              <a:defRPr sz="2347"/>
            </a:lvl4pPr>
            <a:lvl5pPr>
              <a:defRPr sz="2347"/>
            </a:lvl5pPr>
            <a:lvl6pPr>
              <a:defRPr sz="2347"/>
            </a:lvl6pPr>
            <a:lvl7pPr>
              <a:defRPr sz="2347"/>
            </a:lvl7pPr>
            <a:lvl8pPr>
              <a:defRPr sz="2347"/>
            </a:lvl8pPr>
            <a:lvl9pPr>
              <a:defRPr sz="234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3" y="2251500"/>
            <a:ext cx="3435509" cy="938319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3" y="3189817"/>
            <a:ext cx="3435509" cy="5795222"/>
          </a:xfrm>
        </p:spPr>
        <p:txBody>
          <a:bodyPr/>
          <a:lstStyle>
            <a:lvl1pPr>
              <a:defRPr sz="3520"/>
            </a:lvl1pPr>
            <a:lvl2pPr>
              <a:defRPr sz="2933"/>
            </a:lvl2pPr>
            <a:lvl3pPr>
              <a:defRPr sz="2640"/>
            </a:lvl3pPr>
            <a:lvl4pPr>
              <a:defRPr sz="2347"/>
            </a:lvl4pPr>
            <a:lvl5pPr>
              <a:defRPr sz="2347"/>
            </a:lvl5pPr>
            <a:lvl6pPr>
              <a:defRPr sz="2347"/>
            </a:lvl6pPr>
            <a:lvl7pPr>
              <a:defRPr sz="2347"/>
            </a:lvl7pPr>
            <a:lvl8pPr>
              <a:defRPr sz="2347"/>
            </a:lvl8pPr>
            <a:lvl9pPr>
              <a:defRPr sz="234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F4D4-3DE7-3041-A2F4-A584D1EF8D77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5A5E-A9E1-9A43-8411-C0338223E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882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F4D4-3DE7-3041-A2F4-A584D1EF8D77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5A5E-A9E1-9A43-8411-C0338223E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5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F4D4-3DE7-3041-A2F4-A584D1EF8D77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5A5E-A9E1-9A43-8411-C0338223E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55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2" y="400473"/>
            <a:ext cx="2557066" cy="1704341"/>
          </a:xfrm>
        </p:spPr>
        <p:txBody>
          <a:bodyPr anchor="b"/>
          <a:lstStyle>
            <a:lvl1pPr algn="l">
              <a:defRPr sz="29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7"/>
            <a:ext cx="4344988" cy="8584566"/>
          </a:xfrm>
        </p:spPr>
        <p:txBody>
          <a:bodyPr/>
          <a:lstStyle>
            <a:lvl1pPr>
              <a:defRPr sz="4693"/>
            </a:lvl1pPr>
            <a:lvl2pPr>
              <a:defRPr sz="4107"/>
            </a:lvl2pPr>
            <a:lvl3pPr>
              <a:defRPr sz="3520"/>
            </a:lvl3pPr>
            <a:lvl4pPr>
              <a:defRPr sz="2933"/>
            </a:lvl4pPr>
            <a:lvl5pPr>
              <a:defRPr sz="2933"/>
            </a:lvl5pPr>
            <a:lvl6pPr>
              <a:defRPr sz="2933"/>
            </a:lvl6pPr>
            <a:lvl7pPr>
              <a:defRPr sz="2933"/>
            </a:lvl7pPr>
            <a:lvl8pPr>
              <a:defRPr sz="2933"/>
            </a:lvl8pPr>
            <a:lvl9pPr>
              <a:defRPr sz="29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2" y="2104817"/>
            <a:ext cx="2557066" cy="6880226"/>
          </a:xfrm>
        </p:spPr>
        <p:txBody>
          <a:bodyPr/>
          <a:lstStyle>
            <a:lvl1pPr marL="0" indent="0">
              <a:buNone/>
              <a:defRPr sz="2053"/>
            </a:lvl1pPr>
            <a:lvl2pPr marL="670575" indent="0">
              <a:buNone/>
              <a:defRPr sz="1760"/>
            </a:lvl2pPr>
            <a:lvl3pPr marL="1341150" indent="0">
              <a:buNone/>
              <a:defRPr sz="1467"/>
            </a:lvl3pPr>
            <a:lvl4pPr marL="2011726" indent="0">
              <a:buNone/>
              <a:defRPr sz="1320"/>
            </a:lvl4pPr>
            <a:lvl5pPr marL="2682301" indent="0">
              <a:buNone/>
              <a:defRPr sz="1320"/>
            </a:lvl5pPr>
            <a:lvl6pPr marL="3352876" indent="0">
              <a:buNone/>
              <a:defRPr sz="1320"/>
            </a:lvl6pPr>
            <a:lvl7pPr marL="4023451" indent="0">
              <a:buNone/>
              <a:defRPr sz="1320"/>
            </a:lvl7pPr>
            <a:lvl8pPr marL="4694027" indent="0">
              <a:buNone/>
              <a:defRPr sz="1320"/>
            </a:lvl8pPr>
            <a:lvl9pPr marL="5364602" indent="0">
              <a:buNone/>
              <a:defRPr sz="13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F4D4-3DE7-3041-A2F4-A584D1EF8D77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5A5E-A9E1-9A43-8411-C0338223E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43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7"/>
          </a:xfrm>
        </p:spPr>
        <p:txBody>
          <a:bodyPr anchor="b"/>
          <a:lstStyle>
            <a:lvl1pPr algn="l">
              <a:defRPr sz="29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4693"/>
            </a:lvl1pPr>
            <a:lvl2pPr marL="670575" indent="0">
              <a:buNone/>
              <a:defRPr sz="4107"/>
            </a:lvl2pPr>
            <a:lvl3pPr marL="1341150" indent="0">
              <a:buNone/>
              <a:defRPr sz="3520"/>
            </a:lvl3pPr>
            <a:lvl4pPr marL="2011726" indent="0">
              <a:buNone/>
              <a:defRPr sz="2933"/>
            </a:lvl4pPr>
            <a:lvl5pPr marL="2682301" indent="0">
              <a:buNone/>
              <a:defRPr sz="2933"/>
            </a:lvl5pPr>
            <a:lvl6pPr marL="3352876" indent="0">
              <a:buNone/>
              <a:defRPr sz="2933"/>
            </a:lvl6pPr>
            <a:lvl7pPr marL="4023451" indent="0">
              <a:buNone/>
              <a:defRPr sz="2933"/>
            </a:lvl7pPr>
            <a:lvl8pPr marL="4694027" indent="0">
              <a:buNone/>
              <a:defRPr sz="2933"/>
            </a:lvl8pPr>
            <a:lvl9pPr marL="5364602" indent="0">
              <a:buNone/>
              <a:defRPr sz="29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6"/>
          </a:xfrm>
        </p:spPr>
        <p:txBody>
          <a:bodyPr/>
          <a:lstStyle>
            <a:lvl1pPr marL="0" indent="0">
              <a:buNone/>
              <a:defRPr sz="2053"/>
            </a:lvl1pPr>
            <a:lvl2pPr marL="670575" indent="0">
              <a:buNone/>
              <a:defRPr sz="1760"/>
            </a:lvl2pPr>
            <a:lvl3pPr marL="1341150" indent="0">
              <a:buNone/>
              <a:defRPr sz="1467"/>
            </a:lvl3pPr>
            <a:lvl4pPr marL="2011726" indent="0">
              <a:buNone/>
              <a:defRPr sz="1320"/>
            </a:lvl4pPr>
            <a:lvl5pPr marL="2682301" indent="0">
              <a:buNone/>
              <a:defRPr sz="1320"/>
            </a:lvl5pPr>
            <a:lvl6pPr marL="3352876" indent="0">
              <a:buNone/>
              <a:defRPr sz="1320"/>
            </a:lvl6pPr>
            <a:lvl7pPr marL="4023451" indent="0">
              <a:buNone/>
              <a:defRPr sz="1320"/>
            </a:lvl7pPr>
            <a:lvl8pPr marL="4694027" indent="0">
              <a:buNone/>
              <a:defRPr sz="1320"/>
            </a:lvl8pPr>
            <a:lvl9pPr marL="5364602" indent="0">
              <a:buNone/>
              <a:defRPr sz="13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F4D4-3DE7-3041-A2F4-A584D1EF8D77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5A5E-A9E1-9A43-8411-C0338223E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8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4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9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0F4D4-3DE7-3041-A2F4-A584D1EF8D77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9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9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35A5E-A9E1-9A43-8411-C0338223E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016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ctr" defTabSz="670575" rtl="0" eaLnBrk="1" latinLnBrk="0" hangingPunct="1"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2931" indent="-502931" algn="l" defTabSz="670575" rtl="0" eaLnBrk="1" latinLnBrk="0" hangingPunct="1">
        <a:spcBef>
          <a:spcPct val="20000"/>
        </a:spcBef>
        <a:buFont typeface="Arial"/>
        <a:buChar char="•"/>
        <a:defRPr sz="4693" kern="1200">
          <a:solidFill>
            <a:schemeClr val="tx1"/>
          </a:solidFill>
          <a:latin typeface="+mn-lt"/>
          <a:ea typeface="+mn-ea"/>
          <a:cs typeface="+mn-cs"/>
        </a:defRPr>
      </a:lvl1pPr>
      <a:lvl2pPr marL="1089685" indent="-419110" algn="l" defTabSz="670575" rtl="0" eaLnBrk="1" latinLnBrk="0" hangingPunct="1">
        <a:spcBef>
          <a:spcPct val="20000"/>
        </a:spcBef>
        <a:buFont typeface="Arial"/>
        <a:buChar char="–"/>
        <a:defRPr sz="4107" kern="1200">
          <a:solidFill>
            <a:schemeClr val="tx1"/>
          </a:solidFill>
          <a:latin typeface="+mn-lt"/>
          <a:ea typeface="+mn-ea"/>
          <a:cs typeface="+mn-cs"/>
        </a:defRPr>
      </a:lvl2pPr>
      <a:lvl3pPr marL="1676438" indent="-335288" algn="l" defTabSz="670575" rtl="0" eaLnBrk="1" latinLnBrk="0" hangingPunct="1">
        <a:spcBef>
          <a:spcPct val="20000"/>
        </a:spcBef>
        <a:buFont typeface="Arial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3pPr>
      <a:lvl4pPr marL="2347013" indent="-335288" algn="l" defTabSz="670575" rtl="0" eaLnBrk="1" latinLnBrk="0" hangingPunct="1">
        <a:spcBef>
          <a:spcPct val="20000"/>
        </a:spcBef>
        <a:buFont typeface="Arial"/>
        <a:buChar char="–"/>
        <a:defRPr sz="2933" kern="1200">
          <a:solidFill>
            <a:schemeClr val="tx1"/>
          </a:solidFill>
          <a:latin typeface="+mn-lt"/>
          <a:ea typeface="+mn-ea"/>
          <a:cs typeface="+mn-cs"/>
        </a:defRPr>
      </a:lvl4pPr>
      <a:lvl5pPr marL="3017589" indent="-335288" algn="l" defTabSz="670575" rtl="0" eaLnBrk="1" latinLnBrk="0" hangingPunct="1">
        <a:spcBef>
          <a:spcPct val="20000"/>
        </a:spcBef>
        <a:buFont typeface="Arial"/>
        <a:buChar char="»"/>
        <a:defRPr sz="2933" kern="1200">
          <a:solidFill>
            <a:schemeClr val="tx1"/>
          </a:solidFill>
          <a:latin typeface="+mn-lt"/>
          <a:ea typeface="+mn-ea"/>
          <a:cs typeface="+mn-cs"/>
        </a:defRPr>
      </a:lvl5pPr>
      <a:lvl6pPr marL="3688164" indent="-335288" algn="l" defTabSz="670575" rtl="0" eaLnBrk="1" latinLnBrk="0" hangingPunct="1">
        <a:spcBef>
          <a:spcPct val="20000"/>
        </a:spcBef>
        <a:buFont typeface="Arial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6pPr>
      <a:lvl7pPr marL="4358739" indent="-335288" algn="l" defTabSz="670575" rtl="0" eaLnBrk="1" latinLnBrk="0" hangingPunct="1">
        <a:spcBef>
          <a:spcPct val="20000"/>
        </a:spcBef>
        <a:buFont typeface="Arial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7pPr>
      <a:lvl8pPr marL="5029314" indent="-335288" algn="l" defTabSz="670575" rtl="0" eaLnBrk="1" latinLnBrk="0" hangingPunct="1">
        <a:spcBef>
          <a:spcPct val="20000"/>
        </a:spcBef>
        <a:buFont typeface="Arial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8pPr>
      <a:lvl9pPr marL="5699890" indent="-335288" algn="l" defTabSz="670575" rtl="0" eaLnBrk="1" latinLnBrk="0" hangingPunct="1">
        <a:spcBef>
          <a:spcPct val="20000"/>
        </a:spcBef>
        <a:buFont typeface="Arial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0575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75" algn="l" defTabSz="670575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50" algn="l" defTabSz="670575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726" algn="l" defTabSz="670575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301" algn="l" defTabSz="670575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76" algn="l" defTabSz="670575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451" algn="l" defTabSz="670575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4027" algn="l" defTabSz="670575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602" algn="l" defTabSz="670575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cerv.is/m?0096rVIBE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883438" cy="1005840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320728" y="774242"/>
            <a:ext cx="8275841" cy="4864475"/>
            <a:chOff x="1945425" y="1294114"/>
            <a:chExt cx="8275841" cy="4864475"/>
          </a:xfrm>
        </p:grpSpPr>
        <p:grpSp>
          <p:nvGrpSpPr>
            <p:cNvPr id="13" name="Group 12"/>
            <p:cNvGrpSpPr/>
            <p:nvPr/>
          </p:nvGrpSpPr>
          <p:grpSpPr>
            <a:xfrm>
              <a:off x="1945425" y="1294114"/>
              <a:ext cx="7785445" cy="4864475"/>
              <a:chOff x="4899265" y="739752"/>
              <a:chExt cx="3944338" cy="2464490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6530531" y="739752"/>
                <a:ext cx="2313072" cy="332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4400"/>
                  </a:lnSpc>
                </a:pPr>
                <a:endParaRPr lang="en-US" sz="2640" dirty="0"/>
              </a:p>
            </p:txBody>
          </p:sp>
          <p:pic>
            <p:nvPicPr>
              <p:cNvPr id="2" name="Picture 1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78735" y="782826"/>
                <a:ext cx="1223151" cy="445756"/>
              </a:xfrm>
              <a:prstGeom prst="rect">
                <a:avLst/>
              </a:prstGeom>
            </p:spPr>
          </p:pic>
          <p:cxnSp>
            <p:nvCxnSpPr>
              <p:cNvPr id="6" name="Straight Connector 5"/>
              <p:cNvCxnSpPr/>
              <p:nvPr/>
            </p:nvCxnSpPr>
            <p:spPr>
              <a:xfrm>
                <a:off x="6509515" y="764916"/>
                <a:ext cx="0" cy="570009"/>
              </a:xfrm>
              <a:prstGeom prst="line">
                <a:avLst/>
              </a:prstGeom>
              <a:ln w="19050" cmpd="sng">
                <a:solidFill>
                  <a:srgbClr val="FFC70E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6579814" y="1366343"/>
                <a:ext cx="351521" cy="237230"/>
              </a:xfrm>
              <a:prstGeom prst="rect">
                <a:avLst/>
              </a:prstGeom>
              <a:noFill/>
            </p:spPr>
            <p:txBody>
              <a:bodyPr wrap="none" rtlCol="0">
                <a:noAutofit/>
              </a:bodyPr>
              <a:lstStyle/>
              <a:p>
                <a:endParaRPr lang="en-US" sz="1400" dirty="0">
                  <a:solidFill>
                    <a:srgbClr val="FFC70E"/>
                  </a:solidFill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899265" y="1591937"/>
                <a:ext cx="1631265" cy="1612305"/>
              </a:xfrm>
              <a:prstGeom prst="rect">
                <a:avLst/>
              </a:prstGeom>
              <a:noFill/>
            </p:spPr>
            <p:txBody>
              <a:bodyPr wrap="square" lIns="134112" tIns="67056" rIns="134112" bIns="67056">
                <a:spAutoFit/>
              </a:bodyPr>
              <a:lstStyle/>
              <a:p>
                <a:r>
                  <a:rPr lang="en-US" sz="1650" b="1" dirty="0">
                    <a:solidFill>
                      <a:schemeClr val="bg1">
                        <a:alpha val="37000"/>
                      </a:schemeClr>
                    </a:solidFill>
                    <a:cs typeface="Lacuna Regular"/>
                  </a:rPr>
                  <a:t>April 24, 2018</a:t>
                </a:r>
              </a:p>
              <a:p>
                <a:endParaRPr lang="en-US" sz="1650" b="1" dirty="0">
                  <a:solidFill>
                    <a:schemeClr val="bg1">
                      <a:alpha val="37000"/>
                    </a:schemeClr>
                  </a:solidFill>
                  <a:cs typeface="Lacuna Regular"/>
                </a:endParaRPr>
              </a:p>
              <a:p>
                <a:r>
                  <a:rPr lang="en-US" sz="1650" b="1" dirty="0">
                    <a:solidFill>
                      <a:schemeClr val="bg1">
                        <a:alpha val="37000"/>
                      </a:schemeClr>
                    </a:solidFill>
                    <a:cs typeface="Lacuna Regular"/>
                  </a:rPr>
                  <a:t>2 PM – 4 PM </a:t>
                </a:r>
              </a:p>
              <a:p>
                <a:r>
                  <a:rPr lang="en-US" sz="1650" b="1" dirty="0">
                    <a:solidFill>
                      <a:schemeClr val="bg1">
                        <a:alpha val="37000"/>
                      </a:schemeClr>
                    </a:solidFill>
                    <a:cs typeface="Lacuna Regular"/>
                  </a:rPr>
                  <a:t>Volunteer</a:t>
                </a:r>
              </a:p>
              <a:p>
                <a:endParaRPr lang="en-US" sz="1650" b="1" dirty="0">
                  <a:solidFill>
                    <a:schemeClr val="bg1">
                      <a:alpha val="37000"/>
                    </a:schemeClr>
                  </a:solidFill>
                  <a:cs typeface="Lacuna Regular"/>
                </a:endParaRPr>
              </a:p>
              <a:p>
                <a:r>
                  <a:rPr lang="en-US" sz="1650" b="1" dirty="0">
                    <a:solidFill>
                      <a:schemeClr val="bg1">
                        <a:alpha val="37000"/>
                      </a:schemeClr>
                    </a:solidFill>
                    <a:cs typeface="Lacuna Regular"/>
                  </a:rPr>
                  <a:t>4 PM – 5 PM</a:t>
                </a:r>
              </a:p>
              <a:p>
                <a:r>
                  <a:rPr lang="en-US" sz="1650" b="1" dirty="0">
                    <a:solidFill>
                      <a:schemeClr val="bg1">
                        <a:alpha val="37000"/>
                      </a:schemeClr>
                    </a:solidFill>
                    <a:cs typeface="Lacuna Regular"/>
                  </a:rPr>
                  <a:t>Networking &amp; Hors d’ oeuvres Meeting &amp; Election</a:t>
                </a:r>
              </a:p>
              <a:p>
                <a:endParaRPr lang="en-US" sz="1650" b="1" dirty="0">
                  <a:solidFill>
                    <a:schemeClr val="bg1">
                      <a:alpha val="37000"/>
                    </a:schemeClr>
                  </a:solidFill>
                  <a:cs typeface="Lacuna Regular"/>
                </a:endParaRPr>
              </a:p>
              <a:p>
                <a:r>
                  <a:rPr lang="en-US" sz="1650" b="1" dirty="0">
                    <a:solidFill>
                      <a:schemeClr val="bg1">
                        <a:alpha val="37000"/>
                      </a:schemeClr>
                    </a:solidFill>
                    <a:cs typeface="Lacuna Regular"/>
                  </a:rPr>
                  <a:t>Forgotten Harvest</a:t>
                </a:r>
              </a:p>
              <a:p>
                <a:r>
                  <a:rPr lang="en-US" sz="1650" b="1" dirty="0">
                    <a:solidFill>
                      <a:schemeClr val="bg1">
                        <a:alpha val="37000"/>
                      </a:schemeClr>
                    </a:solidFill>
                    <a:cs typeface="Lacuna Regular"/>
                  </a:rPr>
                  <a:t>21800 Greenfield Road</a:t>
                </a:r>
              </a:p>
              <a:p>
                <a:r>
                  <a:rPr lang="en-US" sz="1650" b="1" dirty="0">
                    <a:solidFill>
                      <a:schemeClr val="bg1">
                        <a:alpha val="37000"/>
                      </a:schemeClr>
                    </a:solidFill>
                    <a:cs typeface="Lacuna Regular"/>
                  </a:rPr>
                  <a:t>Oak Park</a:t>
                </a: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5303368" y="1784299"/>
              <a:ext cx="4917898" cy="10221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3600"/>
                </a:lnSpc>
              </a:pPr>
              <a:r>
                <a:rPr lang="en-US" sz="3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cs typeface="Calibri"/>
                </a:rPr>
                <a:t>VOLUNTEER EVENT</a:t>
              </a:r>
            </a:p>
            <a:p>
              <a:pPr>
                <a:lnSpc>
                  <a:spcPts val="3600"/>
                </a:lnSpc>
              </a:pPr>
              <a:r>
                <a:rPr lang="en-US" sz="3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cs typeface="Calibri"/>
                </a:rPr>
                <a:t>&amp; ANNUAL MEETING</a:t>
              </a:r>
            </a:p>
          </p:txBody>
        </p:sp>
      </p:grpSp>
      <p:sp>
        <p:nvSpPr>
          <p:cNvPr id="14" name="Rectangle 13"/>
          <p:cNvSpPr/>
          <p:nvPr/>
        </p:nvSpPr>
        <p:spPr>
          <a:xfrm>
            <a:off x="3604303" y="2355690"/>
            <a:ext cx="4097768" cy="820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rgbClr val="FFC70E"/>
                </a:solidFill>
              </a:rPr>
              <a:t>Join the Oakland Chapter of Credit Unions as we support one of our local community organizations. For a number of years, the Oakland County Chapter has supported Forgotten Harvest through proceeds from our Annual Chapter Golf Outing. This is a new opportunity to give back to an organizations in our community. </a:t>
            </a:r>
          </a:p>
          <a:p>
            <a:pPr>
              <a:lnSpc>
                <a:spcPct val="150000"/>
              </a:lnSpc>
            </a:pPr>
            <a:endParaRPr lang="en-US" sz="1400" b="1" dirty="0">
              <a:solidFill>
                <a:srgbClr val="FFC70E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rgbClr val="FFC70E"/>
                </a:solidFill>
              </a:rPr>
              <a:t>Forgotten Harvest “rescued” over 45 million pounds of food las year by collecting a surplus prepared and perishable food from 800 sources, including grocery stores, fruit and vegetable markets, restaurants, caterers, farmers, wholesale food distributors and other Heath Department-approved sources. This donated food, which would otherwise go to waste, </a:t>
            </a:r>
            <a:br>
              <a:rPr lang="en-US" sz="1400" b="1" dirty="0">
                <a:solidFill>
                  <a:srgbClr val="FFC70E"/>
                </a:solidFill>
              </a:rPr>
            </a:br>
            <a:r>
              <a:rPr lang="en-US" sz="1400" b="1" dirty="0">
                <a:solidFill>
                  <a:srgbClr val="FFC70E"/>
                </a:solidFill>
              </a:rPr>
              <a:t>is delivered free of charge to 250 emergency food provided in the Metro Detroit area.</a:t>
            </a:r>
            <a:endParaRPr lang="en-US" sz="14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400" b="1" dirty="0">
                <a:solidFill>
                  <a:schemeClr val="bg1"/>
                </a:solidFill>
              </a:rPr>
              <a:t>Volunteers are asked to show up at 1:50 PM for food packing instructions. Volunteers are also asked to register with Forgotten Harvest:</a:t>
            </a:r>
          </a:p>
          <a:p>
            <a:endParaRPr lang="en-US" sz="1400" b="1" dirty="0">
              <a:solidFill>
                <a:schemeClr val="bg1"/>
              </a:solidFill>
            </a:endParaRPr>
          </a:p>
          <a:p>
            <a:r>
              <a:rPr lang="en-US" sz="1400" b="1" dirty="0">
                <a:solidFill>
                  <a:schemeClr val="bg1"/>
                </a:solidFill>
                <a:hlinkClick r:id="rId5"/>
              </a:rPr>
              <a:t>http://cerv.is/m?0096rVIBE</a:t>
            </a:r>
            <a:endParaRPr lang="en-US" sz="1400" b="1" dirty="0">
              <a:solidFill>
                <a:schemeClr val="bg1"/>
              </a:solidFill>
            </a:endParaRPr>
          </a:p>
          <a:p>
            <a:endParaRPr lang="en-US" sz="1400" b="1" dirty="0">
              <a:solidFill>
                <a:schemeClr val="bg1"/>
              </a:solidFill>
            </a:endParaRPr>
          </a:p>
          <a:p>
            <a:r>
              <a:rPr lang="en-US" sz="1400" b="1" dirty="0">
                <a:solidFill>
                  <a:schemeClr val="bg1"/>
                </a:solidFill>
              </a:rPr>
              <a:t>Reservation code: VIBE</a:t>
            </a:r>
          </a:p>
          <a:p>
            <a:endParaRPr lang="en-US" sz="1600" b="1" dirty="0">
              <a:solidFill>
                <a:srgbClr val="FFC70E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708211" y="7999902"/>
            <a:ext cx="3681746" cy="0"/>
          </a:xfrm>
          <a:prstGeom prst="line">
            <a:avLst/>
          </a:prstGeom>
          <a:ln>
            <a:solidFill>
              <a:schemeClr val="bg1">
                <a:alpha val="27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E5D49401-F73C-4D01-93EA-C9D9DB53637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3916" b="19622"/>
          <a:stretch/>
        </p:blipFill>
        <p:spPr>
          <a:xfrm>
            <a:off x="3613001" y="-72411"/>
            <a:ext cx="4089070" cy="132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47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877870"/>
              </p:ext>
            </p:extLst>
          </p:nvPr>
        </p:nvGraphicFramePr>
        <p:xfrm>
          <a:off x="265043" y="2507479"/>
          <a:ext cx="7145691" cy="74144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4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4443">
                <a:tc>
                  <a:txBody>
                    <a:bodyPr/>
                    <a:lstStyle/>
                    <a:p>
                      <a:pPr marL="0" marR="0">
                        <a:lnSpc>
                          <a:spcPts val="10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 attend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please submit your RSVP by 4/18/18 to: 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effectLst/>
                        </a:rPr>
                        <a:t>Marc Buchanan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effectLst/>
                        </a:rPr>
                        <a:t>LOC Federal Credit Union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baseline="0" dirty="0">
                          <a:effectLst/>
                        </a:rPr>
                        <a:t>22981 Farmington Road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baseline="0" dirty="0">
                          <a:effectLst/>
                        </a:rPr>
                        <a:t>Farmington, MI 48336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baseline="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effectLst/>
                        </a:rPr>
                        <a:t>Email: </a:t>
                      </a:r>
                      <a:r>
                        <a:rPr lang="en-US" sz="1600" b="0" baseline="0" dirty="0">
                          <a:effectLst/>
                        </a:rPr>
                        <a:t>mbuchanan@locfederal.com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Credit Union Name ____________________________________________________________ 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Contact Person_______________________________________________________________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Attendee #1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Name _______________________  Email _______________________ Phone ____________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lvl="0" indent="0" algn="l" defTabSz="670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_____ Volunteer Only  _____ Annual Meeting Only  _____ Both Volunteer and Meeting</a:t>
                      </a:r>
                    </a:p>
                    <a:p>
                      <a:pPr marL="0" marR="0" lvl="0" indent="0" algn="l" defTabSz="670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Attendee #2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Name _______________________  Email _______________________ Phone ____________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lvl="0" indent="0" algn="l" defTabSz="670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_____ Volunteer Only  _____ Annual Meeting Only  _____ Both Volunteer and Meeting</a:t>
                      </a:r>
                    </a:p>
                    <a:p>
                      <a:pPr marL="0" marR="0" lvl="0" indent="0" algn="l" defTabSz="670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Attendee #3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Name _______________________  Email _______________________ Phone ____________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lvl="0" indent="0" algn="l" defTabSz="670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_____ Volunteer Only  _____ Annual Meeting Only  _____ Both Volunteer and Meeting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 </a:t>
                      </a:r>
                      <a:endParaRPr lang="en-US" sz="1200" dirty="0">
                        <a:effectLst/>
                        <a:latin typeface="Courier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2395" marR="11239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65043" y="3033292"/>
            <a:ext cx="7145691" cy="68886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-3929769" y="911759"/>
            <a:ext cx="12349727" cy="2716412"/>
            <a:chOff x="-3950339" y="721198"/>
            <a:chExt cx="12349727" cy="2716412"/>
          </a:xfrm>
        </p:grpSpPr>
        <p:grpSp>
          <p:nvGrpSpPr>
            <p:cNvPr id="18" name="Group 17"/>
            <p:cNvGrpSpPr/>
            <p:nvPr/>
          </p:nvGrpSpPr>
          <p:grpSpPr>
            <a:xfrm>
              <a:off x="-3950339" y="721198"/>
              <a:ext cx="12349727" cy="2716412"/>
              <a:chOff x="-2247007" y="1292264"/>
              <a:chExt cx="12349727" cy="2716412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-2247007" y="1292264"/>
                <a:ext cx="11977878" cy="2716412"/>
                <a:chOff x="2775254" y="738815"/>
                <a:chExt cx="6068349" cy="1376218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6530531" y="739752"/>
                  <a:ext cx="2313072" cy="3326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4400"/>
                    </a:lnSpc>
                  </a:pPr>
                  <a:endParaRPr lang="en-US" sz="2640" dirty="0"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6530531" y="738815"/>
                  <a:ext cx="0" cy="570009"/>
                </a:xfrm>
                <a:prstGeom prst="line">
                  <a:avLst/>
                </a:prstGeom>
                <a:ln w="19050" cmpd="sng">
                  <a:solidFill>
                    <a:srgbClr val="FFC70E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TextBox 23"/>
                <p:cNvSpPr txBox="1"/>
                <p:nvPr/>
              </p:nvSpPr>
              <p:spPr>
                <a:xfrm>
                  <a:off x="2775254" y="1877803"/>
                  <a:ext cx="351521" cy="2372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noAutofit/>
                </a:bodyPr>
                <a:lstStyle/>
                <a:p>
                  <a:endParaRPr lang="en-US" sz="14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5168827" y="1332181"/>
                  <a:ext cx="1586747" cy="177759"/>
                </a:xfrm>
                <a:prstGeom prst="rect">
                  <a:avLst/>
                </a:prstGeom>
                <a:noFill/>
              </p:spPr>
              <p:txBody>
                <a:bodyPr wrap="square" lIns="134112" tIns="67056" rIns="134112" bIns="67056">
                  <a:spAutoFit/>
                </a:bodyPr>
                <a:lstStyle/>
                <a:p>
                  <a:r>
                    <a:rPr lang="en-US" sz="1400" dirty="0">
                      <a:solidFill>
                        <a:schemeClr val="bg1">
                          <a:alpha val="37000"/>
                        </a:schemeClr>
                      </a:solidFill>
                      <a:latin typeface="Lacuna Regular"/>
                      <a:cs typeface="Lacuna Regular"/>
                    </a:rPr>
                    <a:t>AUG 22</a:t>
                  </a:r>
                  <a:r>
                    <a:rPr lang="en-US" sz="1400" baseline="30000" dirty="0">
                      <a:solidFill>
                        <a:schemeClr val="bg1">
                          <a:alpha val="37000"/>
                        </a:schemeClr>
                      </a:solidFill>
                      <a:latin typeface="Lacuna Regular"/>
                      <a:cs typeface="Lacuna Regular"/>
                    </a:rPr>
                    <a:t>ND</a:t>
                  </a:r>
                  <a:r>
                    <a:rPr lang="en-US" sz="1400" dirty="0">
                      <a:solidFill>
                        <a:schemeClr val="bg1">
                          <a:alpha val="37000"/>
                        </a:schemeClr>
                      </a:solidFill>
                      <a:latin typeface="Lacuna Regular"/>
                      <a:cs typeface="Lacuna Regular"/>
                    </a:rPr>
                    <a:t> 5:30PM – 7:00PM</a:t>
                  </a:r>
                </a:p>
              </p:txBody>
            </p:sp>
          </p:grpSp>
          <p:sp>
            <p:nvSpPr>
              <p:cNvPr id="20" name="TextBox 19"/>
              <p:cNvSpPr txBox="1"/>
              <p:nvPr/>
            </p:nvSpPr>
            <p:spPr>
              <a:xfrm>
                <a:off x="5184822" y="1646158"/>
                <a:ext cx="4917898" cy="516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3000"/>
                  </a:lnSpc>
                </a:pPr>
                <a:endParaRPr lang="en-US" sz="4000" b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C00000"/>
                  </a:solidFill>
                  <a:cs typeface="Calibri"/>
                </a:endParaRPr>
              </a:p>
            </p:txBody>
          </p:sp>
        </p:grp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323" y="786392"/>
              <a:ext cx="2655719" cy="879843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/>
        </p:nvSpPr>
        <p:spPr>
          <a:xfrm>
            <a:off x="3556393" y="1265653"/>
            <a:ext cx="42160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en-US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/>
                </a:solidFill>
                <a:cs typeface="Calibri"/>
              </a:rPr>
              <a:t>VOLUNTEER EVENT</a:t>
            </a:r>
          </a:p>
          <a:p>
            <a:pPr>
              <a:lnSpc>
                <a:spcPts val="3600"/>
              </a:lnSpc>
            </a:pPr>
            <a:r>
              <a:rPr lang="en-US" sz="2800" b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/>
                </a:solidFill>
                <a:cs typeface="Calibri"/>
              </a:rPr>
              <a:t>&amp; ANNUAL MEETING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C89146D-B8F6-459B-888E-BBEDE9C21CE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3916" b="19622"/>
          <a:stretch/>
        </p:blipFill>
        <p:spPr>
          <a:xfrm>
            <a:off x="3640614" y="170557"/>
            <a:ext cx="3466371" cy="112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504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CC84203D194E4887FCF1F129214D8E" ma:contentTypeVersion="4" ma:contentTypeDescription="Create a new document." ma:contentTypeScope="" ma:versionID="57c802094bf76e73b51cc37d8f1ec41e">
  <xsd:schema xmlns:xsd="http://www.w3.org/2001/XMLSchema" xmlns:xs="http://www.w3.org/2001/XMLSchema" xmlns:p="http://schemas.microsoft.com/office/2006/metadata/properties" xmlns:ns2="5833940a-6bf4-49b6-bcd6-91376bc33501" targetNamespace="http://schemas.microsoft.com/office/2006/metadata/properties" ma:root="true" ma:fieldsID="8fba0670a9faad00cf24f398b014d02d" ns2:_="">
    <xsd:import namespace="5833940a-6bf4-49b6-bcd6-91376bc335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33940a-6bf4-49b6-bcd6-91376bc335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7A5674-8DEE-4A35-9BED-5BDB7BEEBA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CAD61B-929E-4AA5-B7A1-CE1FE4E908A9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5833940a-6bf4-49b6-bcd6-91376bc3350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044B0AB-EB78-46A0-A0EB-FFB4F4E9A3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33940a-6bf4-49b6-bcd6-91376bc335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48129</TotalTime>
  <Words>163</Words>
  <Application>Microsoft Office PowerPoint</Application>
  <PresentationFormat>Custom</PresentationFormat>
  <Paragraphs>62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Courier</vt:lpstr>
      <vt:lpstr>Lacuna Regular</vt:lpstr>
      <vt:lpstr>Times New Roman</vt:lpstr>
      <vt:lpstr>Office Theme</vt:lpstr>
      <vt:lpstr>PowerPoint Presentation</vt:lpstr>
      <vt:lpstr>PowerPoint Presentation</vt:lpstr>
    </vt:vector>
  </TitlesOfParts>
  <Company>Michigan Credit Union League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Development Framework</dc:title>
  <dc:creator>Dave Adams</dc:creator>
  <cp:lastModifiedBy>Marc Buchanan</cp:lastModifiedBy>
  <cp:revision>171</cp:revision>
  <dcterms:created xsi:type="dcterms:W3CDTF">2016-03-02T19:05:22Z</dcterms:created>
  <dcterms:modified xsi:type="dcterms:W3CDTF">2018-03-13T15:27:32Z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0x010100F6CC84203D194E4887FCF1F129214D8E</vt:lpwstr>
  </property>
  <property fmtid="{D5CDD505-2E9C-101B-9397-08002B2CF9AE}" pid="3" name="Order">
    <vt:r8>100</vt:r8>
  </property>
</Properties>
</file>